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US" altLang="zh-TW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zh-TW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35E61CBD-B288-4279-9AC0-F985AA27AE7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zh-TW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US" altLang="zh-TW"/>
          </a:p>
        </p:txBody>
      </p:sp>
      <p:sp>
        <p:nvSpPr>
          <p:cNvPr id="2253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US" altLang="zh-TW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C5396195-9CD1-4B86-B589-3249AE6EF810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35FCEE-8699-4B9B-8747-DB0FFF4CC54E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TW" altLang="zh-TW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fld id="{3D448B6F-EC2B-4870-81C3-E376B4A676A6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57352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57353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4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5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6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7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358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9AEB58-09B6-4AB0-84C4-F60CD4771EC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971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7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C2F108-FF05-4F16-930E-82B3DC865B8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482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EA2D5-CA84-4F01-B437-A012A26B5F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225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E505B-6BD9-4A40-B9F1-ADF5051D42A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902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088356-6509-4138-BAB3-6A8B5EE98A4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646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9E8D0D-DC42-412A-B640-EE4A9F831C8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101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B4C9D-3A57-4369-A96D-3A5808544F1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260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44113-3BA6-46B5-9DAD-F0D49A34B8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545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BD7406-6FA5-46E4-B031-9CEF69636F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056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00F4CD-A9FB-4D2F-96C9-3EEA6F00721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163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panose="020B0604020202020204" pitchFamily="34" charset="0"/>
              </a:defRPr>
            </a:lvl1pPr>
          </a:lstStyle>
          <a:p>
            <a:fld id="{18CA887A-028D-4E76-A1D6-51992BE42A71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56327" name="Group 7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176" y="96"/>
            <a:chExt cx="5472" cy="1008"/>
          </a:xfrm>
        </p:grpSpPr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329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6330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6331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6332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2. Getting started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523E-6CB8-4AFC-83E5-DCC4438E66E2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running time (cont.)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8353425" cy="1008062"/>
          </a:xfrm>
          <a:noFill/>
        </p:spPr>
        <p:txBody>
          <a:bodyPr/>
          <a:lstStyle/>
          <a:p>
            <a:pPr marL="742950" lvl="1" indent="-285750"/>
            <a:r>
              <a:rPr lang="en-US" altLang="zh-TW" sz="2400"/>
              <a:t>The running time of the worst-case &amp; the average-case:</a:t>
            </a:r>
            <a:endParaRPr lang="en-US" altLang="zh-TW" sz="2400" i="1"/>
          </a:p>
          <a:p>
            <a:pPr marL="742950" lvl="1" indent="-285750">
              <a:buFont typeface="Wingdings" panose="05000000000000000000" pitchFamily="2" charset="2"/>
              <a:buNone/>
            </a:pPr>
            <a:r>
              <a:rPr lang="en-US" altLang="zh-TW" sz="2400" i="1"/>
              <a:t>	t</a:t>
            </a:r>
            <a:r>
              <a:rPr lang="en-US" altLang="zh-TW" sz="2400" i="1" baseline="-25000"/>
              <a:t>j</a:t>
            </a:r>
            <a:r>
              <a:rPr lang="en-US" altLang="zh-TW" sz="2400"/>
              <a:t> = </a:t>
            </a:r>
            <a:r>
              <a:rPr lang="en-US" altLang="zh-TW" sz="2400" i="1"/>
              <a:t>j</a:t>
            </a:r>
            <a:r>
              <a:rPr lang="en-US" altLang="zh-TW" sz="2400"/>
              <a:t>  for </a:t>
            </a:r>
            <a:r>
              <a:rPr lang="en-US" altLang="zh-TW" sz="2400" i="1"/>
              <a:t>j</a:t>
            </a:r>
            <a:r>
              <a:rPr lang="en-US" altLang="zh-TW" sz="2400"/>
              <a:t> = 2, 3, </a:t>
            </a:r>
            <a:r>
              <a:rPr lang="en-US" altLang="zh-TW" sz="2400">
                <a:latin typeface="Arial" panose="020B0604020202020204" pitchFamily="34" charset="0"/>
              </a:rPr>
              <a:t>…</a:t>
            </a:r>
            <a:r>
              <a:rPr lang="en-US" altLang="zh-TW" sz="2400"/>
              <a:t>, </a:t>
            </a:r>
            <a:r>
              <a:rPr lang="en-US" altLang="zh-TW" sz="2400" i="1"/>
              <a:t>n</a:t>
            </a:r>
            <a:r>
              <a:rPr lang="en-US" altLang="zh-TW" sz="2400"/>
              <a:t> : quadratic function on </a:t>
            </a:r>
            <a:r>
              <a:rPr lang="en-US" altLang="zh-TW" sz="2400" i="1"/>
              <a:t>n</a:t>
            </a:r>
            <a:r>
              <a:rPr lang="en-US" altLang="zh-TW" sz="2400"/>
              <a:t>.</a:t>
            </a:r>
          </a:p>
        </p:txBody>
      </p:sp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1476375" y="3040063"/>
          <a:ext cx="6408738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方程式" r:id="rId3" imgW="3111480" imgH="1447560" progId="Equation.3">
                  <p:embed/>
                </p:oleObj>
              </mc:Choice>
              <mc:Fallback>
                <p:oleObj name="方程式" r:id="rId3" imgW="3111480" imgH="14475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040063"/>
                        <a:ext cx="6408738" cy="298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720F9-59E9-46B9-A932-D090A5805059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8004175" cy="4248150"/>
          </a:xfrm>
          <a:noFill/>
        </p:spPr>
        <p:txBody>
          <a:bodyPr/>
          <a:lstStyle/>
          <a:p>
            <a:pPr marL="342900" indent="-342900" algn="just"/>
            <a:r>
              <a:rPr lang="en-US" altLang="zh-TW"/>
              <a:t>Usually, we concentrate on finding only the </a:t>
            </a:r>
            <a:r>
              <a:rPr lang="en-US" altLang="zh-TW" b="1" i="1">
                <a:solidFill>
                  <a:srgbClr val="0000FF"/>
                </a:solidFill>
              </a:rPr>
              <a:t>worst-case</a:t>
            </a:r>
            <a:r>
              <a:rPr lang="en-US" altLang="zh-TW"/>
              <a:t> </a:t>
            </a:r>
            <a:r>
              <a:rPr lang="en-US" altLang="zh-TW" b="1" i="1">
                <a:solidFill>
                  <a:srgbClr val="0000FF"/>
                </a:solidFill>
              </a:rPr>
              <a:t>running time</a:t>
            </a:r>
            <a:endParaRPr lang="en-US" altLang="zh-TW"/>
          </a:p>
          <a:p>
            <a:pPr marL="342900" indent="-342900" algn="just"/>
            <a:r>
              <a:rPr lang="en-US" altLang="zh-TW"/>
              <a:t>Reason: </a:t>
            </a:r>
          </a:p>
          <a:p>
            <a:pPr marL="742950" lvl="1" indent="-285750" algn="just"/>
            <a:r>
              <a:rPr lang="en-US" altLang="zh-TW"/>
              <a:t>It is an upper bound on the running time,</a:t>
            </a:r>
          </a:p>
          <a:p>
            <a:pPr marL="742950" lvl="1" indent="-285750" algn="just"/>
            <a:r>
              <a:rPr lang="en-US" altLang="zh-TW"/>
              <a:t>The worst case occurs fair often,</a:t>
            </a:r>
          </a:p>
          <a:p>
            <a:pPr marL="742950" lvl="1" indent="-285750" algn="just"/>
            <a:r>
              <a:rPr lang="en-US" altLang="zh-TW"/>
              <a:t>The average case is often as bad as the worst case, for example, the insertion sort.</a:t>
            </a:r>
          </a:p>
          <a:p>
            <a:pPr marL="742950" lvl="1" indent="-285750" algn="just"/>
            <a:r>
              <a:rPr lang="en-US" altLang="zh-TW"/>
              <a:t>Sometime the analysis is easier.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Worst-case and average-case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7418-1B83-466B-B9AC-9F38633B3337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Order of growth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algn="just"/>
            <a:r>
              <a:rPr lang="en-US" altLang="zh-TW"/>
              <a:t>In some particular cases, we shall be interested in </a:t>
            </a:r>
            <a:r>
              <a:rPr lang="en-US" altLang="zh-TW" b="1" i="1">
                <a:solidFill>
                  <a:srgbClr val="0000FF"/>
                </a:solidFill>
              </a:rPr>
              <a:t>average-case</a:t>
            </a:r>
            <a:r>
              <a:rPr lang="en-US" altLang="zh-TW"/>
              <a:t>, or </a:t>
            </a:r>
            <a:r>
              <a:rPr lang="en-US" altLang="zh-TW" b="1" i="1">
                <a:solidFill>
                  <a:srgbClr val="0000FF"/>
                </a:solidFill>
              </a:rPr>
              <a:t>expected</a:t>
            </a:r>
            <a:r>
              <a:rPr lang="en-US" altLang="zh-TW"/>
              <a:t> running time of an algorithm.</a:t>
            </a:r>
          </a:p>
          <a:p>
            <a:pPr marL="342900" indent="-342900" algn="just"/>
            <a:endParaRPr lang="en-US" altLang="zh-TW"/>
          </a:p>
          <a:p>
            <a:pPr marL="342900" indent="-342900" algn="just"/>
            <a:r>
              <a:rPr lang="en-US" altLang="zh-TW"/>
              <a:t>It is the </a:t>
            </a:r>
            <a:r>
              <a:rPr lang="en-US" altLang="zh-TW" b="1" i="1">
                <a:solidFill>
                  <a:srgbClr val="0000FF"/>
                </a:solidFill>
              </a:rPr>
              <a:t>rate of growth</a:t>
            </a:r>
            <a:r>
              <a:rPr lang="en-US" altLang="zh-TW"/>
              <a:t>, or </a:t>
            </a:r>
            <a:r>
              <a:rPr lang="en-US" altLang="zh-TW" b="1" i="1">
                <a:solidFill>
                  <a:srgbClr val="0000FF"/>
                </a:solidFill>
              </a:rPr>
              <a:t>order of growth</a:t>
            </a:r>
            <a:r>
              <a:rPr lang="en-US" altLang="zh-TW"/>
              <a:t>, of the running time that really interests us. </a:t>
            </a:r>
          </a:p>
          <a:p>
            <a:pPr marL="342900" indent="-342900"/>
            <a:endParaRPr lang="en-US" altLang="zh-TW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32E6-ACFF-4940-96F5-DA63882A788F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2.3 Designing algorithms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624388"/>
          </a:xfrm>
        </p:spPr>
        <p:txBody>
          <a:bodyPr/>
          <a:lstStyle/>
          <a:p>
            <a:pPr marL="342900" indent="-342900"/>
            <a:r>
              <a:rPr lang="en-US" altLang="zh-TW"/>
              <a:t>There are many ways to design algorithms:</a:t>
            </a:r>
          </a:p>
          <a:p>
            <a:pPr marL="342900" indent="-342900" algn="just"/>
            <a:endParaRPr lang="en-US" altLang="zh-TW"/>
          </a:p>
          <a:p>
            <a:pPr marL="342900" indent="-342900" algn="just"/>
            <a:r>
              <a:rPr lang="en-US" altLang="zh-TW" b="1">
                <a:solidFill>
                  <a:srgbClr val="FF0000"/>
                </a:solidFill>
              </a:rPr>
              <a:t>Incremental approach</a:t>
            </a:r>
            <a:r>
              <a:rPr lang="en-US" altLang="zh-TW"/>
              <a:t>: insertion sort</a:t>
            </a:r>
          </a:p>
          <a:p>
            <a:pPr marL="342900" indent="-342900" algn="just"/>
            <a:r>
              <a:rPr lang="en-US" altLang="zh-TW" b="1">
                <a:solidFill>
                  <a:srgbClr val="FF0000"/>
                </a:solidFill>
              </a:rPr>
              <a:t>Divide-and-conquer</a:t>
            </a:r>
            <a:r>
              <a:rPr lang="en-US" altLang="zh-TW"/>
              <a:t>: merge sort</a:t>
            </a:r>
          </a:p>
          <a:p>
            <a:pPr marL="742950" lvl="1" indent="-285750"/>
            <a:r>
              <a:rPr lang="en-US" altLang="zh-TW"/>
              <a:t>recursive:  </a:t>
            </a:r>
          </a:p>
          <a:p>
            <a:pPr marL="1143000" lvl="2" indent="-228600"/>
            <a:r>
              <a:rPr lang="en-US" altLang="zh-TW" i="1"/>
              <a:t>divide  </a:t>
            </a:r>
            <a:r>
              <a:rPr lang="en-US" altLang="zh-TW"/>
              <a:t>    </a:t>
            </a:r>
          </a:p>
          <a:p>
            <a:pPr marL="1143000" lvl="2" indent="-228600"/>
            <a:r>
              <a:rPr lang="en-US" altLang="zh-TW" i="1"/>
              <a:t>conquer </a:t>
            </a:r>
          </a:p>
          <a:p>
            <a:pPr marL="1143000" lvl="2" indent="-228600"/>
            <a:r>
              <a:rPr lang="en-US" altLang="zh-TW" i="1"/>
              <a:t>combine</a:t>
            </a:r>
            <a:r>
              <a:rPr lang="en-US" altLang="zh-TW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4DF16-D85C-40BC-94E1-6BE37E94079A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7861300" cy="4679950"/>
          </a:xfrm>
          <a:noFill/>
        </p:spPr>
        <p:txBody>
          <a:bodyPr/>
          <a:lstStyle/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MERGE(</a:t>
            </a:r>
            <a:r>
              <a:rPr lang="en-US" altLang="zh-TW" sz="2400" i="1"/>
              <a:t>A</a:t>
            </a:r>
            <a:r>
              <a:rPr lang="en-US" altLang="zh-TW" sz="2400"/>
              <a:t>, </a:t>
            </a:r>
            <a:r>
              <a:rPr lang="en-US" altLang="zh-TW" sz="2400" i="1"/>
              <a:t>p</a:t>
            </a:r>
            <a:r>
              <a:rPr lang="en-US" altLang="zh-TW" sz="2400"/>
              <a:t>, </a:t>
            </a:r>
            <a:r>
              <a:rPr lang="en-US" altLang="zh-TW" sz="2400" i="1"/>
              <a:t>q</a:t>
            </a:r>
            <a:r>
              <a:rPr lang="en-US" altLang="zh-TW" sz="2400"/>
              <a:t>, </a:t>
            </a:r>
            <a:r>
              <a:rPr lang="en-US" altLang="zh-TW" sz="2400" i="1"/>
              <a:t>r</a:t>
            </a:r>
            <a:r>
              <a:rPr lang="en-US" altLang="zh-TW" sz="2400"/>
              <a:t>)</a:t>
            </a:r>
            <a:r>
              <a:rPr lang="en-US" altLang="zh-TW" sz="2800">
                <a:ea typeface="Arial Unicode MS" pitchFamily="34" charset="-120"/>
              </a:rPr>
              <a:t> 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1    </a:t>
            </a:r>
            <a:r>
              <a:rPr lang="en-US" altLang="zh-TW" sz="2800" i="1">
                <a:ea typeface="Arial Unicode MS" pitchFamily="34" charset="-120"/>
              </a:rPr>
              <a:t>n</a:t>
            </a:r>
            <a:r>
              <a:rPr lang="en-US" altLang="zh-TW" sz="2800" i="1" baseline="-25000">
                <a:ea typeface="Arial Unicode MS" pitchFamily="34" charset="-120"/>
              </a:rPr>
              <a:t>1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ea typeface="Arial Unicode MS" pitchFamily="34" charset="-120"/>
              </a:rPr>
              <a:t>q </a:t>
            </a:r>
            <a:r>
              <a:rPr lang="en-US" altLang="zh-TW" sz="2800" i="1">
                <a:latin typeface="Arial" panose="020B0604020202020204" pitchFamily="34" charset="0"/>
                <a:ea typeface="Arial Unicode MS" pitchFamily="34" charset="-120"/>
              </a:rPr>
              <a:t>–</a:t>
            </a:r>
            <a:r>
              <a:rPr lang="en-US" altLang="zh-TW" sz="2800" i="1">
                <a:ea typeface="Arial Unicode MS" pitchFamily="34" charset="-120"/>
              </a:rPr>
              <a:t> p + </a:t>
            </a:r>
            <a:r>
              <a:rPr lang="en-US" altLang="zh-TW" sz="2800">
                <a:ea typeface="Arial Unicode MS" pitchFamily="34" charset="-120"/>
              </a:rPr>
              <a:t>1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2    </a:t>
            </a:r>
            <a:r>
              <a:rPr lang="en-US" altLang="zh-TW" sz="2800" i="1">
                <a:ea typeface="Arial Unicode MS" pitchFamily="34" charset="-120"/>
              </a:rPr>
              <a:t>n</a:t>
            </a:r>
            <a:r>
              <a:rPr lang="en-US" altLang="zh-TW" sz="2800" i="1" baseline="-25000">
                <a:ea typeface="Arial Unicode MS" pitchFamily="34" charset="-120"/>
              </a:rPr>
              <a:t>2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ea typeface="Arial Unicode MS" pitchFamily="34" charset="-120"/>
              </a:rPr>
              <a:t>r </a:t>
            </a:r>
            <a:r>
              <a:rPr lang="en-US" altLang="zh-TW" sz="2800" i="1">
                <a:latin typeface="Arial" panose="020B0604020202020204" pitchFamily="34" charset="0"/>
                <a:ea typeface="Arial Unicode MS" pitchFamily="34" charset="-120"/>
              </a:rPr>
              <a:t>–</a:t>
            </a:r>
            <a:r>
              <a:rPr lang="en-US" altLang="zh-TW" sz="2800" i="1">
                <a:ea typeface="Arial Unicode MS" pitchFamily="34" charset="-120"/>
              </a:rPr>
              <a:t> q 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3   create arrays </a:t>
            </a:r>
            <a:r>
              <a:rPr lang="en-US" altLang="zh-TW" sz="2800" i="1">
                <a:ea typeface="Arial Unicode MS" pitchFamily="34" charset="-120"/>
              </a:rPr>
              <a:t>L</a:t>
            </a:r>
            <a:r>
              <a:rPr lang="en-US" altLang="zh-TW" sz="2800">
                <a:ea typeface="Arial Unicode MS" pitchFamily="34" charset="-120"/>
              </a:rPr>
              <a:t>[ 1 ..</a:t>
            </a:r>
            <a:r>
              <a:rPr lang="en-US" altLang="zh-TW" sz="2800" i="1">
                <a:ea typeface="Arial Unicode MS" pitchFamily="34" charset="-120"/>
              </a:rPr>
              <a:t> n</a:t>
            </a:r>
            <a:r>
              <a:rPr lang="en-US" altLang="zh-TW" sz="2800" i="1" baseline="-25000">
                <a:ea typeface="Arial Unicode MS" pitchFamily="34" charset="-120"/>
              </a:rPr>
              <a:t>1 </a:t>
            </a:r>
            <a:r>
              <a:rPr lang="en-US" altLang="zh-TW" sz="2800" i="1">
                <a:ea typeface="Arial Unicode MS" pitchFamily="34" charset="-120"/>
              </a:rPr>
              <a:t>+ </a:t>
            </a:r>
            <a:r>
              <a:rPr lang="en-US" altLang="zh-TW" sz="2800">
                <a:ea typeface="Arial Unicode MS" pitchFamily="34" charset="-120"/>
              </a:rPr>
              <a:t>1</a:t>
            </a:r>
            <a:r>
              <a:rPr lang="en-US" altLang="zh-TW" sz="2800" i="1">
                <a:ea typeface="Arial Unicode MS" pitchFamily="34" charset="-120"/>
              </a:rPr>
              <a:t> </a:t>
            </a:r>
            <a:r>
              <a:rPr lang="en-US" altLang="zh-TW" sz="2800">
                <a:ea typeface="Arial Unicode MS" pitchFamily="34" charset="-120"/>
              </a:rPr>
              <a:t>] and </a:t>
            </a:r>
            <a:r>
              <a:rPr lang="en-US" altLang="zh-TW" sz="2800" i="1">
                <a:ea typeface="Arial Unicode MS" pitchFamily="34" charset="-120"/>
              </a:rPr>
              <a:t>R</a:t>
            </a:r>
            <a:r>
              <a:rPr lang="en-US" altLang="zh-TW" sz="2800">
                <a:ea typeface="Arial Unicode MS" pitchFamily="34" charset="-120"/>
              </a:rPr>
              <a:t>[ 1 ..</a:t>
            </a:r>
            <a:r>
              <a:rPr lang="en-US" altLang="zh-TW" sz="2800" i="1">
                <a:ea typeface="Arial Unicode MS" pitchFamily="34" charset="-120"/>
              </a:rPr>
              <a:t> n</a:t>
            </a:r>
            <a:r>
              <a:rPr lang="en-US" altLang="zh-TW" sz="2800" i="1" baseline="-25000">
                <a:ea typeface="Arial Unicode MS" pitchFamily="34" charset="-120"/>
              </a:rPr>
              <a:t>2 </a:t>
            </a:r>
            <a:r>
              <a:rPr lang="en-US" altLang="zh-TW" sz="2800" i="1">
                <a:ea typeface="Arial Unicode MS" pitchFamily="34" charset="-120"/>
              </a:rPr>
              <a:t>+ </a:t>
            </a:r>
            <a:r>
              <a:rPr lang="en-US" altLang="zh-TW" sz="2800">
                <a:ea typeface="Arial Unicode MS" pitchFamily="34" charset="-120"/>
              </a:rPr>
              <a:t>1</a:t>
            </a:r>
            <a:r>
              <a:rPr lang="en-US" altLang="zh-TW" sz="2800" i="1">
                <a:ea typeface="Arial Unicode MS" pitchFamily="34" charset="-120"/>
              </a:rPr>
              <a:t> </a:t>
            </a:r>
            <a:r>
              <a:rPr lang="en-US" altLang="zh-TW" sz="2800">
                <a:ea typeface="Arial Unicode MS" pitchFamily="34" charset="-120"/>
              </a:rPr>
              <a:t>]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4    </a:t>
            </a:r>
            <a:r>
              <a:rPr lang="en-US" altLang="zh-TW" sz="2800" b="1">
                <a:ea typeface="Arial Unicode MS" pitchFamily="34" charset="-120"/>
              </a:rPr>
              <a:t>for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i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>
                <a:ea typeface="Arial Unicode MS" pitchFamily="34" charset="-120"/>
              </a:rPr>
              <a:t>1 </a:t>
            </a:r>
            <a:r>
              <a:rPr lang="en-US" altLang="zh-TW" sz="2800" b="1">
                <a:ea typeface="Arial Unicode MS" pitchFamily="34" charset="-120"/>
              </a:rPr>
              <a:t>to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n</a:t>
            </a:r>
            <a:r>
              <a:rPr lang="en-US" altLang="zh-TW" sz="2800" i="1" baseline="-25000">
                <a:ea typeface="Arial Unicode MS" pitchFamily="34" charset="-120"/>
              </a:rPr>
              <a:t>1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5         </a:t>
            </a:r>
            <a:r>
              <a:rPr lang="en-US" altLang="zh-TW" sz="2800" b="1">
                <a:ea typeface="Arial Unicode MS" pitchFamily="34" charset="-120"/>
              </a:rPr>
              <a:t>do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L</a:t>
            </a:r>
            <a:r>
              <a:rPr lang="en-US" altLang="zh-TW" sz="2800">
                <a:ea typeface="Arial Unicode MS" pitchFamily="34" charset="-120"/>
              </a:rPr>
              <a:t>[ </a:t>
            </a:r>
            <a:r>
              <a:rPr lang="en-US" altLang="zh-TW" sz="2800" i="1">
                <a:ea typeface="Arial Unicode MS" pitchFamily="34" charset="-120"/>
              </a:rPr>
              <a:t>i </a:t>
            </a:r>
            <a:r>
              <a:rPr lang="en-US" altLang="zh-TW" sz="2800">
                <a:ea typeface="Arial Unicode MS" pitchFamily="34" charset="-120"/>
              </a:rPr>
              <a:t>]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A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p + i </a:t>
            </a:r>
            <a:r>
              <a:rPr lang="en-US" altLang="zh-TW" sz="2800" i="1">
                <a:latin typeface="Arial" panose="020B0604020202020204" pitchFamily="34" charset="0"/>
                <a:ea typeface="Arial Unicode MS" pitchFamily="34" charset="-120"/>
                <a:sym typeface="Symbol" panose="05050102010706020507" pitchFamily="18" charset="2"/>
              </a:rPr>
              <a:t>–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1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]</a:t>
            </a:r>
            <a:endParaRPr lang="en-US" altLang="zh-TW" sz="2800">
              <a:ea typeface="Arial Unicode MS" pitchFamily="34" charset="-120"/>
            </a:endParaRP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6    </a:t>
            </a:r>
            <a:r>
              <a:rPr lang="en-US" altLang="zh-TW" sz="2800" b="1">
                <a:ea typeface="Arial Unicode MS" pitchFamily="34" charset="-120"/>
              </a:rPr>
              <a:t>for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j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>
                <a:ea typeface="Arial Unicode MS" pitchFamily="34" charset="-120"/>
              </a:rPr>
              <a:t>1 </a:t>
            </a:r>
            <a:r>
              <a:rPr lang="en-US" altLang="zh-TW" sz="2800" b="1">
                <a:ea typeface="Arial Unicode MS" pitchFamily="34" charset="-120"/>
              </a:rPr>
              <a:t>to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n</a:t>
            </a:r>
            <a:r>
              <a:rPr lang="en-US" altLang="zh-TW" sz="2800" i="1" baseline="-25000">
                <a:ea typeface="Arial Unicode MS" pitchFamily="34" charset="-120"/>
              </a:rPr>
              <a:t>2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7	    </a:t>
            </a:r>
            <a:r>
              <a:rPr lang="en-US" altLang="zh-TW" sz="2800" b="1">
                <a:ea typeface="Arial Unicode MS" pitchFamily="34" charset="-120"/>
              </a:rPr>
              <a:t>do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R</a:t>
            </a:r>
            <a:r>
              <a:rPr lang="en-US" altLang="zh-TW" sz="2800">
                <a:ea typeface="Arial Unicode MS" pitchFamily="34" charset="-120"/>
              </a:rPr>
              <a:t>[ </a:t>
            </a:r>
            <a:r>
              <a:rPr lang="en-US" altLang="zh-TW" sz="2800" i="1">
                <a:ea typeface="Arial Unicode MS" pitchFamily="34" charset="-120"/>
              </a:rPr>
              <a:t>j </a:t>
            </a:r>
            <a:r>
              <a:rPr lang="en-US" altLang="zh-TW" sz="2800">
                <a:ea typeface="Arial Unicode MS" pitchFamily="34" charset="-120"/>
              </a:rPr>
              <a:t>]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A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q + j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]</a:t>
            </a:r>
            <a:endParaRPr lang="en-US" altLang="zh-TW" sz="2800">
              <a:ea typeface="Arial Unicode MS" pitchFamily="34" charset="-120"/>
            </a:endParaRP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8    </a:t>
            </a:r>
            <a:r>
              <a:rPr lang="en-US" altLang="zh-TW" sz="2800" i="1">
                <a:ea typeface="Arial Unicode MS" pitchFamily="34" charset="-120"/>
              </a:rPr>
              <a:t>L</a:t>
            </a:r>
            <a:r>
              <a:rPr lang="en-US" altLang="zh-TW" sz="2800">
                <a:ea typeface="Arial Unicode MS" pitchFamily="34" charset="-120"/>
              </a:rPr>
              <a:t>[</a:t>
            </a:r>
            <a:r>
              <a:rPr lang="en-US" altLang="zh-TW" sz="2800" i="1">
                <a:ea typeface="Arial Unicode MS" pitchFamily="34" charset="-120"/>
              </a:rPr>
              <a:t>n</a:t>
            </a:r>
            <a:r>
              <a:rPr lang="en-US" altLang="zh-TW" sz="2800" i="1" baseline="-25000">
                <a:ea typeface="Arial Unicode MS" pitchFamily="34" charset="-120"/>
              </a:rPr>
              <a:t>1 </a:t>
            </a:r>
            <a:r>
              <a:rPr lang="en-US" altLang="zh-TW" sz="2800" i="1">
                <a:ea typeface="Arial Unicode MS" pitchFamily="34" charset="-120"/>
              </a:rPr>
              <a:t>+ </a:t>
            </a:r>
            <a:r>
              <a:rPr lang="en-US" altLang="zh-TW" sz="2800">
                <a:ea typeface="Arial Unicode MS" pitchFamily="34" charset="-120"/>
              </a:rPr>
              <a:t>1]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 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  9    </a:t>
            </a:r>
            <a:r>
              <a:rPr lang="en-US" altLang="zh-TW" sz="2800" i="1">
                <a:ea typeface="Arial Unicode MS" pitchFamily="34" charset="-120"/>
              </a:rPr>
              <a:t>R</a:t>
            </a:r>
            <a:r>
              <a:rPr lang="en-US" altLang="zh-TW" sz="2800">
                <a:ea typeface="Arial Unicode MS" pitchFamily="34" charset="-120"/>
              </a:rPr>
              <a:t>[</a:t>
            </a:r>
            <a:r>
              <a:rPr lang="en-US" altLang="zh-TW" sz="2800" i="1">
                <a:ea typeface="Arial Unicode MS" pitchFamily="34" charset="-120"/>
              </a:rPr>
              <a:t>n</a:t>
            </a:r>
            <a:r>
              <a:rPr lang="en-US" altLang="zh-TW" sz="2800" i="1" baseline="-25000">
                <a:ea typeface="Arial Unicode MS" pitchFamily="34" charset="-120"/>
              </a:rPr>
              <a:t>2 </a:t>
            </a:r>
            <a:r>
              <a:rPr lang="en-US" altLang="zh-TW" sz="2800" i="1">
                <a:ea typeface="Arial Unicode MS" pitchFamily="34" charset="-120"/>
              </a:rPr>
              <a:t>+ </a:t>
            </a:r>
            <a:r>
              <a:rPr lang="en-US" altLang="zh-TW" sz="2800">
                <a:ea typeface="Arial Unicode MS" pitchFamily="34" charset="-120"/>
              </a:rPr>
              <a:t>1]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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u="sng">
                <a:solidFill>
                  <a:srgbClr val="FF99CC"/>
                </a:solidFill>
              </a:rPr>
              <a:t>Pseudocode of MERGE()</a:t>
            </a:r>
            <a:endParaRPr lang="en-US" altLang="zh-TW"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9DB75-FB6D-4199-B3DC-BA24ABA6BE31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6408737" cy="4679950"/>
          </a:xfrm>
          <a:noFill/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  10   </a:t>
            </a:r>
            <a:r>
              <a:rPr lang="en-US" altLang="zh-TW" sz="2800" i="1">
                <a:ea typeface="Arial Unicode MS" pitchFamily="34" charset="-120"/>
              </a:rPr>
              <a:t>i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</a:t>
            </a:r>
            <a:r>
              <a:rPr lang="en-US" altLang="zh-TW" sz="2800">
                <a:ea typeface="Arial Unicode MS" pitchFamily="34" charset="-120"/>
              </a:rPr>
              <a:t>1</a:t>
            </a:r>
            <a:r>
              <a:rPr lang="en-US" altLang="zh-TW" sz="2800" i="1">
                <a:ea typeface="Arial Unicode MS" pitchFamily="34" charset="-12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11</a:t>
            </a:r>
            <a:r>
              <a:rPr lang="en-US" altLang="zh-TW" sz="2800" i="1">
                <a:ea typeface="Arial Unicode MS" pitchFamily="34" charset="-120"/>
              </a:rPr>
              <a:t>   j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</a:t>
            </a:r>
            <a:r>
              <a:rPr lang="en-US" altLang="zh-TW" sz="2800">
                <a:ea typeface="Arial Unicode MS" pitchFamily="34" charset="-120"/>
              </a:rPr>
              <a:t>1</a:t>
            </a:r>
            <a:r>
              <a:rPr lang="en-US" altLang="zh-TW" sz="2800" i="1">
                <a:ea typeface="Arial Unicode MS" pitchFamily="34" charset="-12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12</a:t>
            </a:r>
            <a:r>
              <a:rPr lang="en-US" altLang="zh-TW" sz="2800" i="1">
                <a:ea typeface="Arial Unicode MS" pitchFamily="34" charset="-120"/>
              </a:rPr>
              <a:t>   </a:t>
            </a:r>
            <a:r>
              <a:rPr lang="en-US" altLang="zh-TW" sz="2800" b="1">
                <a:ea typeface="Arial Unicode MS" pitchFamily="34" charset="-120"/>
              </a:rPr>
              <a:t>for</a:t>
            </a:r>
            <a:r>
              <a:rPr lang="en-US" altLang="zh-TW" sz="2800" i="1">
                <a:ea typeface="Arial Unicode MS" pitchFamily="34" charset="-120"/>
              </a:rPr>
              <a:t> k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ea typeface="Arial Unicode MS" pitchFamily="34" charset="-120"/>
              </a:rPr>
              <a:t>p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b="1">
                <a:ea typeface="Arial Unicode MS" pitchFamily="34" charset="-120"/>
              </a:rPr>
              <a:t>to</a:t>
            </a:r>
            <a:r>
              <a:rPr lang="en-US" altLang="zh-TW" sz="2800">
                <a:ea typeface="Arial Unicode MS" pitchFamily="34" charset="-120"/>
              </a:rPr>
              <a:t> </a:t>
            </a:r>
            <a:r>
              <a:rPr lang="en-US" altLang="zh-TW" sz="2800" i="1">
                <a:ea typeface="Arial Unicode MS" pitchFamily="34" charset="-120"/>
              </a:rPr>
              <a:t>r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13</a:t>
            </a:r>
            <a:r>
              <a:rPr lang="en-US" altLang="zh-TW" sz="2800" i="1">
                <a:ea typeface="Arial Unicode MS" pitchFamily="34" charset="-120"/>
              </a:rPr>
              <a:t>       </a:t>
            </a:r>
            <a:r>
              <a:rPr lang="en-US" altLang="zh-TW" sz="2800" b="1">
                <a:ea typeface="Arial Unicode MS" pitchFamily="34" charset="-120"/>
              </a:rPr>
              <a:t>do if</a:t>
            </a:r>
            <a:r>
              <a:rPr lang="en-US" altLang="zh-TW" sz="2800" i="1">
                <a:ea typeface="Arial Unicode MS" pitchFamily="34" charset="-120"/>
              </a:rPr>
              <a:t>  L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i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] 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R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j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]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</a:rPr>
              <a:t>  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14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 	 	</a:t>
            </a:r>
            <a:r>
              <a:rPr lang="en-US" altLang="zh-TW" sz="2800" b="1">
                <a:ea typeface="Arial Unicode MS" pitchFamily="34" charset="-120"/>
                <a:sym typeface="Symbol" panose="05050102010706020507" pitchFamily="18" charset="2"/>
              </a:rPr>
              <a:t>then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A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k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]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L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i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]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  15   	      	    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i  i +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1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  16    	</a:t>
            </a:r>
            <a:r>
              <a:rPr lang="en-US" altLang="zh-TW" sz="2800" b="1">
                <a:ea typeface="Arial Unicode MS" pitchFamily="34" charset="-120"/>
                <a:sym typeface="Symbol" panose="05050102010706020507" pitchFamily="18" charset="2"/>
              </a:rPr>
              <a:t>else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A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k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]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 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R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[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j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]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  17      	    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j  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j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 + 1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endParaRPr lang="en-US" altLang="zh-TW" sz="2800">
              <a:ea typeface="Arial Unicode MS" pitchFamily="34" charset="-120"/>
              <a:sym typeface="Symbol" panose="05050102010706020507" pitchFamily="18" charset="2"/>
            </a:endParaRP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435975" cy="1143000"/>
          </a:xfrm>
          <a:noFill/>
          <a:ln/>
        </p:spPr>
        <p:txBody>
          <a:bodyPr/>
          <a:lstStyle/>
          <a:p>
            <a:r>
              <a:rPr lang="en-US" altLang="zh-TW" sz="4000" b="1" u="sng">
                <a:solidFill>
                  <a:srgbClr val="FF99CC"/>
                </a:solidFill>
              </a:rPr>
              <a:t>Pseudocode of MERGE()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9A533-557A-4918-931B-31FF7BD90853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 of merge sort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916113"/>
            <a:ext cx="7772400" cy="3748087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455613" y="5734050"/>
            <a:ext cx="76454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>
              <a:buFont typeface="Wingdings" panose="05000000000000000000" pitchFamily="2" charset="2"/>
              <a:buChar char="n"/>
            </a:pP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The operation of lines 10-17 (the 2nd part) in the call MERGE(</a:t>
            </a:r>
            <a:r>
              <a:rPr lang="en-US" altLang="zh-TW" sz="2800" i="1">
                <a:ea typeface="Arial Unicode MS" pitchFamily="34" charset="-120"/>
                <a:sym typeface="Symbol" panose="05050102010706020507" pitchFamily="18" charset="2"/>
              </a:rPr>
              <a:t>A</a:t>
            </a:r>
            <a:r>
              <a:rPr lang="en-US" altLang="zh-TW" sz="2800">
                <a:ea typeface="Arial Unicode MS" pitchFamily="34" charset="-120"/>
                <a:sym typeface="Symbol" panose="05050102010706020507" pitchFamily="18" charset="2"/>
              </a:rPr>
              <a:t>, 9, 12, 16)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6575-06B7-4F22-B97D-FB2E4E991827}" type="slidenum">
              <a:rPr lang="en-US" altLang="zh-TW"/>
              <a:pPr/>
              <a:t>17</a:t>
            </a:fld>
            <a:endParaRPr lang="en-US" altLang="zh-TW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765175"/>
            <a:ext cx="8424862" cy="574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7A94-C19F-4FF4-A92F-96E268F42591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28800"/>
            <a:ext cx="7643812" cy="4302125"/>
          </a:xfrm>
          <a:noFill/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/>
              <a:t>MERGE-SORT(</a:t>
            </a:r>
            <a:r>
              <a:rPr lang="en-US" altLang="zh-TW" i="1"/>
              <a:t>A</a:t>
            </a:r>
            <a:r>
              <a:rPr lang="en-US" altLang="zh-TW"/>
              <a:t>, </a:t>
            </a:r>
            <a:r>
              <a:rPr lang="en-US" altLang="zh-TW" i="1"/>
              <a:t>p</a:t>
            </a:r>
            <a:r>
              <a:rPr lang="en-US" altLang="zh-TW"/>
              <a:t>, </a:t>
            </a:r>
            <a:r>
              <a:rPr lang="en-US" altLang="zh-TW" i="1"/>
              <a:t>r</a:t>
            </a:r>
            <a:r>
              <a:rPr lang="en-US" altLang="zh-TW"/>
              <a:t>)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/>
              <a:t>   1	</a:t>
            </a:r>
            <a:r>
              <a:rPr lang="en-US" altLang="zh-TW" b="1"/>
              <a:t>if</a:t>
            </a:r>
            <a:r>
              <a:rPr lang="en-US" altLang="zh-TW"/>
              <a:t> </a:t>
            </a:r>
            <a:r>
              <a:rPr lang="en-US" altLang="zh-TW" i="1"/>
              <a:t>p</a:t>
            </a:r>
            <a:r>
              <a:rPr lang="en-US" altLang="zh-TW"/>
              <a:t> &lt; </a:t>
            </a:r>
            <a:r>
              <a:rPr lang="en-US" altLang="zh-TW" i="1"/>
              <a:t>r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/>
              <a:t>   2		</a:t>
            </a:r>
            <a:r>
              <a:rPr lang="en-US" altLang="zh-TW" b="1"/>
              <a:t>then</a:t>
            </a:r>
            <a:r>
              <a:rPr lang="en-US" altLang="zh-TW"/>
              <a:t> </a:t>
            </a:r>
            <a:r>
              <a:rPr lang="en-US" altLang="zh-TW" i="1"/>
              <a:t>q</a:t>
            </a:r>
            <a:r>
              <a:rPr lang="en-US" altLang="zh-TW"/>
              <a:t> </a:t>
            </a:r>
            <a:r>
              <a:rPr lang="en-US" altLang="zh-TW">
                <a:sym typeface="Symbol" panose="05050102010706020507" pitchFamily="18" charset="2"/>
              </a:rPr>
              <a:t> </a:t>
            </a:r>
            <a:r>
              <a:rPr lang="en-US" altLang="zh-TW"/>
              <a:t>(</a:t>
            </a:r>
            <a:r>
              <a:rPr lang="en-US" altLang="zh-TW" i="1"/>
              <a:t>p</a:t>
            </a:r>
            <a:r>
              <a:rPr lang="en-US" altLang="zh-TW"/>
              <a:t>+</a:t>
            </a:r>
            <a:r>
              <a:rPr lang="en-US" altLang="zh-TW" i="1"/>
              <a:t>r</a:t>
            </a:r>
            <a:r>
              <a:rPr lang="en-US" altLang="zh-TW"/>
              <a:t>)/2</a:t>
            </a:r>
            <a:r>
              <a:rPr lang="en-US" altLang="zh-TW">
                <a:sym typeface="Symbol" panose="05050102010706020507" pitchFamily="18" charset="2"/>
              </a:rPr>
              <a:t></a:t>
            </a:r>
            <a:r>
              <a:rPr lang="en-US" altLang="zh-TW"/>
              <a:t> 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/>
              <a:t>   3			MERGE-SORT(</a:t>
            </a:r>
            <a:r>
              <a:rPr lang="en-US" altLang="zh-TW" i="1"/>
              <a:t>A</a:t>
            </a:r>
            <a:r>
              <a:rPr lang="en-US" altLang="zh-TW"/>
              <a:t>, </a:t>
            </a:r>
            <a:r>
              <a:rPr lang="en-US" altLang="zh-TW" i="1"/>
              <a:t>p</a:t>
            </a:r>
            <a:r>
              <a:rPr lang="en-US" altLang="zh-TW"/>
              <a:t>, </a:t>
            </a:r>
            <a:r>
              <a:rPr lang="en-US" altLang="zh-TW" i="1"/>
              <a:t>q</a:t>
            </a:r>
            <a:r>
              <a:rPr lang="en-US" altLang="zh-TW"/>
              <a:t>)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/>
              <a:t>   4			MERGE-SORT(</a:t>
            </a:r>
            <a:r>
              <a:rPr lang="en-US" altLang="zh-TW" i="1"/>
              <a:t>A</a:t>
            </a:r>
            <a:r>
              <a:rPr lang="en-US" altLang="zh-TW"/>
              <a:t>, </a:t>
            </a:r>
            <a:r>
              <a:rPr lang="en-US" altLang="zh-TW" i="1"/>
              <a:t>q</a:t>
            </a:r>
            <a:r>
              <a:rPr lang="en-US" altLang="zh-TW"/>
              <a:t>+1, </a:t>
            </a:r>
            <a:r>
              <a:rPr lang="en-US" altLang="zh-TW" i="1"/>
              <a:t>r</a:t>
            </a:r>
            <a:r>
              <a:rPr lang="en-US" altLang="zh-TW"/>
              <a:t>)</a:t>
            </a:r>
          </a:p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/>
              <a:t>   5			MERGE(</a:t>
            </a:r>
            <a:r>
              <a:rPr lang="en-US" altLang="zh-TW" i="1"/>
              <a:t>A</a:t>
            </a:r>
            <a:r>
              <a:rPr lang="en-US" altLang="zh-TW"/>
              <a:t>, </a:t>
            </a:r>
            <a:r>
              <a:rPr lang="en-US" altLang="zh-TW" i="1"/>
              <a:t>p</a:t>
            </a:r>
            <a:r>
              <a:rPr lang="en-US" altLang="zh-TW"/>
              <a:t>, </a:t>
            </a:r>
            <a:r>
              <a:rPr lang="en-US" altLang="zh-TW" i="1"/>
              <a:t>q</a:t>
            </a:r>
            <a:r>
              <a:rPr lang="en-US" altLang="zh-TW"/>
              <a:t>, </a:t>
            </a:r>
            <a:r>
              <a:rPr lang="en-US" altLang="zh-TW" i="1"/>
              <a:t>r</a:t>
            </a:r>
            <a:r>
              <a:rPr lang="en-US" altLang="zh-TW"/>
              <a:t>)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455613" y="5492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u="sng">
                <a:solidFill>
                  <a:srgbClr val="FF99CC"/>
                </a:solidFill>
              </a:rPr>
              <a:t>Pseudocode of merge sort</a:t>
            </a:r>
            <a:endParaRPr lang="en-US" altLang="zh-TW"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958D-958F-401E-9DB4-9BE5B04D3F58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2052638" y="155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79876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28800"/>
            <a:ext cx="8229600" cy="4048125"/>
          </a:xfrm>
        </p:spPr>
      </p:pic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468313" y="5492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An example of merge sort (cont.)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455613" y="5876925"/>
            <a:ext cx="77882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>
              <a:buFont typeface="Wingdings" panose="05000000000000000000" pitchFamily="2" charset="2"/>
              <a:buChar char="n"/>
            </a:pPr>
            <a:r>
              <a:rPr lang="en-US" altLang="zh-TW" sz="2400">
                <a:ea typeface="Arial Unicode MS" pitchFamily="34" charset="-120"/>
                <a:sym typeface="Symbol" panose="05050102010706020507" pitchFamily="18" charset="2"/>
              </a:rPr>
              <a:t>The operation of merge sort on the array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Arial Unicode MS" pitchFamily="34" charset="-120"/>
                <a:sym typeface="Symbol" panose="05050102010706020507" pitchFamily="18" charset="2"/>
              </a:rPr>
              <a:t>	</a:t>
            </a:r>
            <a:r>
              <a:rPr lang="en-US" altLang="zh-TW" sz="2400" i="1">
                <a:ea typeface="Arial Unicode MS" pitchFamily="34" charset="-120"/>
                <a:sym typeface="Symbol" panose="05050102010706020507" pitchFamily="18" charset="2"/>
              </a:rPr>
              <a:t>A</a:t>
            </a:r>
            <a:r>
              <a:rPr lang="en-US" altLang="zh-TW" sz="2400">
                <a:ea typeface="Arial Unicode MS" pitchFamily="34" charset="-120"/>
                <a:sym typeface="Symbol" panose="05050102010706020507" pitchFamily="18" charset="2"/>
              </a:rPr>
              <a:t> = </a:t>
            </a:r>
            <a:r>
              <a:rPr lang="en-US" altLang="zh-TW" sz="2400">
                <a:sym typeface="Symbol" panose="05050102010706020507" pitchFamily="18" charset="2"/>
              </a:rPr>
              <a:t></a:t>
            </a:r>
            <a:r>
              <a:rPr lang="en-US" altLang="zh-TW" sz="2400">
                <a:ea typeface="Arial Unicode MS" pitchFamily="34" charset="-120"/>
                <a:sym typeface="Symbol" panose="05050102010706020507" pitchFamily="18" charset="2"/>
              </a:rPr>
              <a:t> 5, 2, 4, 7, 1, 3, 2, 6 </a:t>
            </a:r>
            <a:r>
              <a:rPr lang="en-US" altLang="zh-TW" sz="2400">
                <a:sym typeface="Symbol" panose="05050102010706020507" pitchFamily="18" charset="2"/>
              </a:rPr>
              <a:t>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FFC7-ADD9-4CAE-8FED-3036C36A8AA1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2.1 Insertion sort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8040687" cy="4471987"/>
          </a:xfrm>
          <a:noFill/>
        </p:spPr>
        <p:txBody>
          <a:bodyPr/>
          <a:lstStyle/>
          <a:p>
            <a:pPr marL="342900" indent="-342900" algn="just"/>
            <a:r>
              <a:rPr lang="en-US" altLang="zh-TW" b="1">
                <a:solidFill>
                  <a:srgbClr val="0000FF"/>
                </a:solidFill>
              </a:rPr>
              <a:t>Example:</a:t>
            </a:r>
            <a:r>
              <a:rPr lang="en-US" altLang="zh-TW"/>
              <a:t>  Sorting problem </a:t>
            </a:r>
          </a:p>
          <a:p>
            <a:pPr marL="742950" lvl="1" indent="-285750" algn="just"/>
            <a:r>
              <a:rPr lang="en-US" altLang="zh-TW" u="sng">
                <a:solidFill>
                  <a:srgbClr val="0000FF"/>
                </a:solidFill>
              </a:rPr>
              <a:t>Input</a:t>
            </a:r>
            <a:r>
              <a:rPr lang="en-US" altLang="zh-TW">
                <a:solidFill>
                  <a:srgbClr val="0000FF"/>
                </a:solidFill>
              </a:rPr>
              <a:t>:</a:t>
            </a:r>
            <a:r>
              <a:rPr lang="en-US" altLang="zh-TW"/>
              <a:t> A sequence of </a:t>
            </a:r>
            <a:r>
              <a:rPr lang="en-US" altLang="zh-TW" i="1"/>
              <a:t>n</a:t>
            </a:r>
            <a:r>
              <a:rPr lang="en-US" altLang="zh-TW"/>
              <a:t> numbers </a:t>
            </a:r>
            <a:r>
              <a:rPr lang="en-US" altLang="zh-TW">
                <a:sym typeface="Symbol" panose="05050102010706020507" pitchFamily="18" charset="2"/>
              </a:rPr>
              <a:t></a:t>
            </a:r>
            <a:r>
              <a:rPr lang="en-US" altLang="zh-TW" i="1"/>
              <a:t>a</a:t>
            </a:r>
            <a:r>
              <a:rPr lang="en-US" altLang="zh-TW" baseline="-25000"/>
              <a:t>1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25000"/>
              <a:t>2</a:t>
            </a:r>
            <a:r>
              <a:rPr lang="en-US" altLang="zh-TW"/>
              <a:t>, 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25000"/>
              <a:t>n</a:t>
            </a:r>
            <a:r>
              <a:rPr lang="en-US" altLang="zh-TW">
                <a:sym typeface="Symbol" panose="05050102010706020507" pitchFamily="18" charset="2"/>
              </a:rPr>
              <a:t></a:t>
            </a:r>
            <a:endParaRPr lang="en-US" altLang="zh-TW"/>
          </a:p>
          <a:p>
            <a:pPr marL="742950" lvl="1" indent="-285750"/>
            <a:r>
              <a:rPr lang="en-US" altLang="zh-TW" u="sng">
                <a:solidFill>
                  <a:srgbClr val="0000FF"/>
                </a:solidFill>
              </a:rPr>
              <a:t>Output</a:t>
            </a:r>
            <a:r>
              <a:rPr lang="en-US" altLang="zh-TW"/>
              <a:t>: A permutation </a:t>
            </a:r>
            <a:r>
              <a:rPr lang="en-US" altLang="zh-TW">
                <a:sym typeface="Symbol" panose="05050102010706020507" pitchFamily="18" charset="2"/>
              </a:rPr>
              <a:t></a:t>
            </a:r>
            <a:r>
              <a:rPr lang="en-US" altLang="zh-TW" i="1"/>
              <a:t>a</a:t>
            </a:r>
            <a:r>
              <a:rPr lang="en-US" altLang="zh-TW" baseline="-25000"/>
              <a:t>1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25000"/>
              <a:t>2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/>
              <a:t>, </a:t>
            </a:r>
            <a:r>
              <a:rPr lang="en-US" altLang="zh-TW">
                <a:latin typeface="Arial" panose="020B0604020202020204" pitchFamily="34" charset="0"/>
              </a:rPr>
              <a:t>…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25000"/>
              <a:t>n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>
                <a:sym typeface="Symbol" panose="05050102010706020507" pitchFamily="18" charset="2"/>
              </a:rPr>
              <a:t></a:t>
            </a:r>
            <a:r>
              <a:rPr lang="en-US" altLang="zh-TW"/>
              <a:t> of the input sequence such that s.t. </a:t>
            </a:r>
            <a:r>
              <a:rPr lang="en-US" altLang="zh-TW" i="1"/>
              <a:t>a</a:t>
            </a:r>
            <a:r>
              <a:rPr lang="en-US" altLang="zh-TW" baseline="-25000"/>
              <a:t>1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/>
              <a:t> </a:t>
            </a:r>
            <a:r>
              <a:rPr lang="en-US" altLang="zh-TW">
                <a:cs typeface="Times New Roman" panose="02020603050405020304" pitchFamily="18" charset="0"/>
              </a:rPr>
              <a:t>≤</a:t>
            </a:r>
            <a:r>
              <a:rPr lang="en-US" altLang="zh-TW"/>
              <a:t> </a:t>
            </a:r>
            <a:r>
              <a:rPr lang="en-US" altLang="zh-TW" i="1"/>
              <a:t>a</a:t>
            </a:r>
            <a:r>
              <a:rPr lang="en-US" altLang="zh-TW" baseline="-25000"/>
              <a:t>2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/>
              <a:t> </a:t>
            </a:r>
            <a:r>
              <a:rPr lang="en-US" altLang="zh-TW">
                <a:cs typeface="Times New Roman" panose="02020603050405020304" pitchFamily="18" charset="0"/>
              </a:rPr>
              <a:t>≤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··· </a:t>
            </a:r>
            <a:r>
              <a:rPr lang="en-US" altLang="zh-TW">
                <a:cs typeface="Times New Roman" panose="02020603050405020304" pitchFamily="18" charset="0"/>
              </a:rPr>
              <a:t>≤ </a:t>
            </a:r>
            <a:r>
              <a:rPr lang="en-US" altLang="zh-TW" i="1"/>
              <a:t>a</a:t>
            </a:r>
            <a:r>
              <a:rPr lang="en-US" altLang="zh-TW" baseline="-25000"/>
              <a:t>n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/>
              <a:t> . </a:t>
            </a:r>
          </a:p>
          <a:p>
            <a:pPr marL="742950" lvl="1" indent="-285750">
              <a:buFont typeface="Wingdings" panose="05000000000000000000" pitchFamily="2" charset="2"/>
              <a:buNone/>
            </a:pPr>
            <a:endParaRPr lang="en-US" altLang="zh-TW"/>
          </a:p>
          <a:p>
            <a:pPr marL="742950" lvl="1" indent="-285750">
              <a:buFont typeface="Wingdings" panose="05000000000000000000" pitchFamily="2" charset="2"/>
              <a:buNone/>
            </a:pPr>
            <a:r>
              <a:rPr lang="en-US" altLang="zh-TW"/>
              <a:t>The numbers that we wish to sort are known as the </a:t>
            </a:r>
            <a:r>
              <a:rPr lang="en-US" altLang="zh-TW" i="1">
                <a:solidFill>
                  <a:schemeClr val="hlink"/>
                </a:solidFill>
              </a:rPr>
              <a:t>keys</a:t>
            </a:r>
            <a:r>
              <a:rPr lang="en-US" altLang="zh-TW"/>
              <a:t>. Usually a data set </a:t>
            </a:r>
            <a:r>
              <a:rPr lang="en-US" altLang="zh-TW" b="1" i="1"/>
              <a:t>X</a:t>
            </a:r>
            <a:r>
              <a:rPr lang="en-US" altLang="zh-TW"/>
              <a:t> has data </a:t>
            </a:r>
            <a:r>
              <a:rPr lang="en-US" altLang="zh-TW" i="1"/>
              <a:t>x</a:t>
            </a:r>
            <a:r>
              <a:rPr lang="en-US" altLang="zh-TW"/>
              <a:t> with the form </a:t>
            </a:r>
            <a:r>
              <a:rPr lang="en-US" altLang="zh-TW" i="1"/>
              <a:t>x</a:t>
            </a:r>
            <a:r>
              <a:rPr lang="en-US" altLang="zh-TW"/>
              <a:t> </a:t>
            </a:r>
            <a:r>
              <a:rPr lang="en-US" altLang="zh-TW">
                <a:sym typeface="Symbol" panose="05050102010706020507" pitchFamily="18" charset="2"/>
              </a:rPr>
              <a:t></a:t>
            </a:r>
            <a:r>
              <a:rPr lang="en-US" altLang="zh-TW"/>
              <a:t> </a:t>
            </a:r>
            <a:r>
              <a:rPr lang="en-US" altLang="zh-TW">
                <a:sym typeface="Symbol" panose="05050102010706020507" pitchFamily="18" charset="2"/>
              </a:rPr>
              <a:t></a:t>
            </a:r>
            <a:r>
              <a:rPr lang="en-US" altLang="zh-TW" i="1"/>
              <a:t>k</a:t>
            </a:r>
            <a:r>
              <a:rPr lang="en-US" altLang="zh-TW"/>
              <a:t>, </a:t>
            </a:r>
            <a:r>
              <a:rPr lang="en-US" altLang="zh-TW" i="1"/>
              <a:t>x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>
                <a:sym typeface="Symbol" panose="05050102010706020507" pitchFamily="18" charset="2"/>
              </a:rPr>
              <a:t></a:t>
            </a:r>
            <a:r>
              <a:rPr lang="en-US" altLang="zh-TW"/>
              <a:t> where </a:t>
            </a:r>
            <a:r>
              <a:rPr lang="en-US" altLang="zh-TW" i="1"/>
              <a:t>k</a:t>
            </a:r>
            <a:r>
              <a:rPr lang="en-US" altLang="zh-TW"/>
              <a:t> is the key and </a:t>
            </a:r>
            <a:r>
              <a:rPr lang="en-US" altLang="zh-TW" i="1"/>
              <a:t>x</a:t>
            </a:r>
            <a:r>
              <a:rPr lang="en-US" altLang="zh-TW">
                <a:latin typeface="Tahoma" panose="020B0604030504040204" pitchFamily="34" charset="0"/>
              </a:rPr>
              <a:t>’</a:t>
            </a:r>
            <a:r>
              <a:rPr lang="en-US" altLang="zh-TW"/>
              <a:t> is rest of the data.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690938" y="3271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369570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3700463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DFD5-E770-4331-9B52-77B986ABF27F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80000"/>
              </a:lnSpc>
            </a:pPr>
            <a:r>
              <a:rPr lang="en-US" altLang="zh-TW" sz="2800"/>
              <a:t>Analyzing divide-and-conquer algorithms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Arial" panose="020B0604020202020204" pitchFamily="34" charset="0"/>
              </a:rPr>
              <a:t> 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Arial" panose="020B0604020202020204" pitchFamily="34" charset="0"/>
              </a:rPr>
              <a:t> 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      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800"/>
          </a:p>
          <a:p>
            <a:pPr marL="342900" indent="-342900" algn="just">
              <a:lnSpc>
                <a:spcPct val="80000"/>
              </a:lnSpc>
            </a:pPr>
            <a:r>
              <a:rPr lang="en-US" altLang="zh-TW" sz="2800"/>
              <a:t>Analysis of merge sort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Arial" panose="020B0604020202020204" pitchFamily="34" charset="0"/>
              </a:rPr>
              <a:t> 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Arial" panose="020B0604020202020204" pitchFamily="34" charset="0"/>
              </a:rPr>
              <a:t> 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latin typeface="Arial" panose="020B0604020202020204" pitchFamily="34" charset="0"/>
              </a:rPr>
              <a:t> 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      </a:t>
            </a: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22885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1476375" y="2611438"/>
          <a:ext cx="5761038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方程式" r:id="rId3" imgW="2692080" imgH="457200" progId="Equation.3">
                  <p:embed/>
                </p:oleObj>
              </mc:Choice>
              <mc:Fallback>
                <p:oleObj name="方程式" r:id="rId3" imgW="269208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611438"/>
                        <a:ext cx="5761038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2576513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/>
        </p:nvGraphicFramePr>
        <p:xfrm>
          <a:off x="1476375" y="4545013"/>
          <a:ext cx="43529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7" name="方程式" r:id="rId5" imgW="2044440" imgH="457200" progId="Equation.3">
                  <p:embed/>
                </p:oleObj>
              </mc:Choice>
              <mc:Fallback>
                <p:oleObj name="方程式" r:id="rId5" imgW="204444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545013"/>
                        <a:ext cx="4352925" cy="97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3624263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graphicFrame>
        <p:nvGraphicFramePr>
          <p:cNvPr id="80904" name="Object 8"/>
          <p:cNvGraphicFramePr>
            <a:graphicFrameLocks noChangeAspect="1"/>
          </p:cNvGraphicFramePr>
          <p:nvPr/>
        </p:nvGraphicFramePr>
        <p:xfrm>
          <a:off x="2554288" y="5724525"/>
          <a:ext cx="23050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方程式" r:id="rId7" imgW="1091880" imgH="203040" progId="Equation.3">
                  <p:embed/>
                </p:oleObj>
              </mc:Choice>
              <mc:Fallback>
                <p:oleObj name="方程式" r:id="rId7" imgW="10918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5724525"/>
                        <a:ext cx="2305050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Analysis of divide-and-conquer algorithms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2978-7A5B-415A-8C69-40687D35671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Analysis of merge sort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3981450"/>
            <a:ext cx="7548562" cy="2149475"/>
          </a:xfrm>
          <a:noFill/>
        </p:spPr>
        <p:txBody>
          <a:bodyPr/>
          <a:lstStyle/>
          <a:p>
            <a:pPr marL="742950" lvl="1" indent="-285750">
              <a:buFont typeface="Wingdings" panose="05000000000000000000" pitchFamily="2" charset="2"/>
              <a:buNone/>
            </a:pPr>
            <a:r>
              <a:rPr lang="en-US" altLang="zh-TW"/>
              <a:t>where the constant </a:t>
            </a:r>
            <a:r>
              <a:rPr lang="en-US" altLang="zh-TW" i="1"/>
              <a:t>c</a:t>
            </a:r>
            <a:r>
              <a:rPr lang="en-US" altLang="zh-TW"/>
              <a:t> represents the time require to solve problems of size 1 as well as the time per array element of the divide and combine steps.</a:t>
            </a: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1835150" y="2492375"/>
          <a:ext cx="471170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方程式" r:id="rId3" imgW="2184120" imgH="520560" progId="Equation.3">
                  <p:embed/>
                </p:oleObj>
              </mc:Choice>
              <mc:Fallback>
                <p:oleObj name="方程式" r:id="rId3" imgW="2184120" imgH="520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92375"/>
                        <a:ext cx="4711700" cy="112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3F15-6E8A-4880-9A33-08B3D8F29844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5651500" y="1628775"/>
            <a:ext cx="3384550" cy="504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"/>
          <a:stretch>
            <a:fillRect/>
          </a:stretch>
        </p:blipFill>
        <p:spPr bwMode="auto">
          <a:xfrm>
            <a:off x="395288" y="620713"/>
            <a:ext cx="6121400" cy="583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203D-8B18-473C-9BBD-0D3DDBB4471F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308100" y="3163888"/>
            <a:ext cx="6415088" cy="106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TW" sz="3200"/>
              <a:t>Merge sort outperforms insertion sort!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TW" sz="3200"/>
              <a:t>(in the average and worst cases)</a:t>
            </a:r>
            <a:endParaRPr lang="en-US" altLang="zh-TW" sz="28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8E02-C1B8-4EB9-93C2-3C026D441873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u="sng">
                <a:solidFill>
                  <a:srgbClr val="FF99CC"/>
                </a:solidFill>
              </a:rPr>
              <a:t>Pseudocode of insertion sort</a:t>
            </a:r>
            <a:r>
              <a:rPr lang="en-US" altLang="zh-TW"/>
              <a:t>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8004175" cy="4114800"/>
          </a:xfrm>
          <a:noFill/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None/>
            </a:pPr>
            <a:r>
              <a:rPr lang="en-US" altLang="zh-TW" sz="2800">
                <a:latin typeface="Arial" panose="020B0604020202020204" pitchFamily="34" charset="0"/>
                <a:cs typeface="Times New Roman" panose="02020603050405020304" pitchFamily="18" charset="0"/>
              </a:rPr>
              <a:t>  </a:t>
            </a:r>
            <a:r>
              <a:rPr lang="en-US" altLang="zh-TW" sz="2800">
                <a:cs typeface="Times New Roman" panose="02020603050405020304" pitchFamily="18" charset="0"/>
              </a:rPr>
              <a:t> </a:t>
            </a:r>
            <a:r>
              <a:rPr lang="en-US" altLang="zh-TW" sz="2800"/>
              <a:t>INSERTION-SORT(</a:t>
            </a:r>
            <a:r>
              <a:rPr lang="en-US" altLang="zh-TW" sz="2800" i="1"/>
              <a:t>A</a:t>
            </a:r>
            <a:r>
              <a:rPr lang="en-US" altLang="zh-TW" sz="2800"/>
              <a:t>)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1	</a:t>
            </a:r>
            <a:r>
              <a:rPr lang="en-US" altLang="zh-TW" sz="2400" b="1"/>
              <a:t>for</a:t>
            </a:r>
            <a:r>
              <a:rPr lang="en-US" altLang="zh-TW" sz="2400"/>
              <a:t> </a:t>
            </a:r>
            <a:r>
              <a:rPr lang="en-US" altLang="zh-TW" sz="2400" i="1"/>
              <a:t>j</a:t>
            </a:r>
            <a:r>
              <a:rPr lang="en-US" altLang="zh-TW" sz="2400"/>
              <a:t> </a:t>
            </a:r>
            <a:r>
              <a:rPr lang="en-US" altLang="zh-TW" sz="2400">
                <a:sym typeface="Symbol" panose="05050102010706020507" pitchFamily="18" charset="2"/>
              </a:rPr>
              <a:t></a:t>
            </a:r>
            <a:r>
              <a:rPr lang="en-US" altLang="zh-TW" sz="2400"/>
              <a:t>2 </a:t>
            </a:r>
            <a:r>
              <a:rPr lang="en-US" altLang="zh-TW" sz="2400" b="1"/>
              <a:t>to</a:t>
            </a:r>
            <a:r>
              <a:rPr lang="en-US" altLang="zh-TW" sz="2400"/>
              <a:t> length[</a:t>
            </a:r>
            <a:r>
              <a:rPr lang="en-US" altLang="zh-TW" sz="2400" i="1"/>
              <a:t>A</a:t>
            </a:r>
            <a:r>
              <a:rPr lang="en-US" altLang="zh-TW" sz="2400"/>
              <a:t>]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2		 </a:t>
            </a:r>
            <a:r>
              <a:rPr lang="en-US" altLang="zh-TW" sz="2400" b="1"/>
              <a:t>do</a:t>
            </a:r>
            <a:r>
              <a:rPr lang="en-US" altLang="zh-TW" sz="2400"/>
              <a:t> key </a:t>
            </a:r>
            <a:r>
              <a:rPr lang="en-US" altLang="zh-TW" sz="2400">
                <a:sym typeface="Symbol" panose="05050102010706020507" pitchFamily="18" charset="2"/>
              </a:rPr>
              <a:t> </a:t>
            </a:r>
            <a:r>
              <a:rPr lang="en-US" altLang="zh-TW" sz="2400" i="1"/>
              <a:t>A</a:t>
            </a:r>
            <a:r>
              <a:rPr lang="en-US" altLang="zh-TW" sz="2400"/>
              <a:t>[</a:t>
            </a:r>
            <a:r>
              <a:rPr lang="en-US" altLang="zh-TW" sz="2400" i="1"/>
              <a:t>j</a:t>
            </a:r>
            <a:r>
              <a:rPr lang="en-US" altLang="zh-TW" sz="2400"/>
              <a:t>]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3	       </a:t>
            </a:r>
            <a:r>
              <a:rPr lang="en-US" altLang="zh-TW" sz="2400">
                <a:solidFill>
                  <a:srgbClr val="000099"/>
                </a:solidFill>
              </a:rPr>
              <a:t>/</a:t>
            </a:r>
            <a:r>
              <a:rPr lang="en-US" altLang="zh-TW" sz="2400">
                <a:solidFill>
                  <a:srgbClr val="000099"/>
                </a:solidFill>
                <a:sym typeface="Symbol" panose="05050102010706020507" pitchFamily="18" charset="2"/>
              </a:rPr>
              <a:t> </a:t>
            </a:r>
            <a:r>
              <a:rPr lang="en-US" altLang="zh-TW" sz="2400">
                <a:solidFill>
                  <a:srgbClr val="000099"/>
                </a:solidFill>
              </a:rPr>
              <a:t>Insert </a:t>
            </a:r>
            <a:r>
              <a:rPr lang="en-US" altLang="zh-TW" sz="2400" i="1">
                <a:solidFill>
                  <a:srgbClr val="000099"/>
                </a:solidFill>
              </a:rPr>
              <a:t>A</a:t>
            </a:r>
            <a:r>
              <a:rPr lang="en-US" altLang="zh-TW" sz="2400">
                <a:solidFill>
                  <a:srgbClr val="000099"/>
                </a:solidFill>
              </a:rPr>
              <a:t>[</a:t>
            </a:r>
            <a:r>
              <a:rPr lang="en-US" altLang="zh-TW" sz="2400" i="1">
                <a:solidFill>
                  <a:srgbClr val="000099"/>
                </a:solidFill>
              </a:rPr>
              <a:t>j</a:t>
            </a:r>
            <a:r>
              <a:rPr lang="en-US" altLang="zh-TW" sz="2400">
                <a:solidFill>
                  <a:srgbClr val="000099"/>
                </a:solidFill>
              </a:rPr>
              <a:t>] into the sorted sequence </a:t>
            </a:r>
            <a:r>
              <a:rPr lang="en-US" altLang="zh-TW" sz="2400" i="1">
                <a:solidFill>
                  <a:srgbClr val="000099"/>
                </a:solidFill>
              </a:rPr>
              <a:t>A</a:t>
            </a:r>
            <a:r>
              <a:rPr lang="en-US" altLang="zh-TW" sz="2400">
                <a:solidFill>
                  <a:srgbClr val="000099"/>
                </a:solidFill>
              </a:rPr>
              <a:t>[1..</a:t>
            </a:r>
            <a:r>
              <a:rPr lang="en-US" altLang="zh-TW" sz="2400" i="1">
                <a:solidFill>
                  <a:srgbClr val="000099"/>
                </a:solidFill>
              </a:rPr>
              <a:t>j</a:t>
            </a:r>
            <a:r>
              <a:rPr lang="en-US" altLang="zh-TW" sz="2400">
                <a:solidFill>
                  <a:srgbClr val="000099"/>
                </a:solidFill>
              </a:rPr>
              <a:t>-1] */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4		      </a:t>
            </a:r>
            <a:r>
              <a:rPr lang="en-US" altLang="zh-TW" sz="2400" i="1"/>
              <a:t>i  </a:t>
            </a:r>
            <a:r>
              <a:rPr lang="en-US" altLang="zh-TW" sz="2400">
                <a:sym typeface="Symbol" panose="05050102010706020507" pitchFamily="18" charset="2"/>
              </a:rPr>
              <a:t> </a:t>
            </a:r>
            <a:r>
              <a:rPr lang="en-US" altLang="zh-TW" sz="2400" i="1"/>
              <a:t>j </a:t>
            </a:r>
            <a:r>
              <a:rPr lang="en-US" altLang="zh-TW" sz="2400">
                <a:sym typeface="Symbol" panose="05050102010706020507" pitchFamily="18" charset="2"/>
              </a:rPr>
              <a:t></a:t>
            </a:r>
            <a:r>
              <a:rPr lang="en-US" altLang="zh-TW" sz="2400"/>
              <a:t> 1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5		      </a:t>
            </a:r>
            <a:r>
              <a:rPr lang="en-US" altLang="zh-TW" sz="2400" b="1"/>
              <a:t>while</a:t>
            </a:r>
            <a:r>
              <a:rPr lang="en-US" altLang="zh-TW" sz="2400"/>
              <a:t> </a:t>
            </a:r>
            <a:r>
              <a:rPr lang="en-US" altLang="zh-TW" sz="2400" i="1"/>
              <a:t>i </a:t>
            </a:r>
            <a:r>
              <a:rPr lang="en-US" altLang="zh-TW" sz="2400"/>
              <a:t>&gt; 0 and </a:t>
            </a:r>
            <a:r>
              <a:rPr lang="en-US" altLang="zh-TW" sz="2400" i="1"/>
              <a:t>A</a:t>
            </a:r>
            <a:r>
              <a:rPr lang="en-US" altLang="zh-TW" sz="2400"/>
              <a:t>[</a:t>
            </a:r>
            <a:r>
              <a:rPr lang="en-US" altLang="zh-TW" sz="2400" i="1"/>
              <a:t>i</a:t>
            </a:r>
            <a:r>
              <a:rPr lang="en-US" altLang="zh-TW" sz="2400"/>
              <a:t>] &gt; key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6			</a:t>
            </a:r>
            <a:r>
              <a:rPr lang="en-US" altLang="zh-TW" sz="2400" b="1"/>
              <a:t>do</a:t>
            </a:r>
            <a:r>
              <a:rPr lang="en-US" altLang="zh-TW" sz="2400"/>
              <a:t> </a:t>
            </a:r>
            <a:r>
              <a:rPr lang="en-US" altLang="zh-TW" sz="2400" i="1"/>
              <a:t>A</a:t>
            </a:r>
            <a:r>
              <a:rPr lang="en-US" altLang="zh-TW" sz="2400"/>
              <a:t>[</a:t>
            </a:r>
            <a:r>
              <a:rPr lang="en-US" altLang="zh-TW" sz="2400" i="1"/>
              <a:t>i </a:t>
            </a:r>
            <a:r>
              <a:rPr lang="en-US" altLang="zh-TW" sz="2400">
                <a:sym typeface="Symbol" panose="05050102010706020507" pitchFamily="18" charset="2"/>
              </a:rPr>
              <a:t></a:t>
            </a:r>
            <a:r>
              <a:rPr lang="en-US" altLang="zh-TW" sz="2400"/>
              <a:t> 1] </a:t>
            </a:r>
            <a:r>
              <a:rPr lang="en-US" altLang="zh-TW" sz="2400">
                <a:sym typeface="Symbol" panose="05050102010706020507" pitchFamily="18" charset="2"/>
              </a:rPr>
              <a:t> </a:t>
            </a:r>
            <a:r>
              <a:rPr lang="en-US" altLang="zh-TW" sz="2400" i="1"/>
              <a:t>A</a:t>
            </a:r>
            <a:r>
              <a:rPr lang="en-US" altLang="zh-TW" sz="2400"/>
              <a:t>[</a:t>
            </a:r>
            <a:r>
              <a:rPr lang="en-US" altLang="zh-TW" sz="2400" i="1"/>
              <a:t>i</a:t>
            </a:r>
            <a:r>
              <a:rPr lang="en-US" altLang="zh-TW" sz="2400"/>
              <a:t>]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7			     </a:t>
            </a:r>
            <a:r>
              <a:rPr lang="en-US" altLang="zh-TW" sz="2400" i="1"/>
              <a:t>i  </a:t>
            </a:r>
            <a:r>
              <a:rPr lang="en-US" altLang="zh-TW" sz="2400">
                <a:sym typeface="Symbol" panose="05050102010706020507" pitchFamily="18" charset="2"/>
              </a:rPr>
              <a:t> </a:t>
            </a:r>
            <a:r>
              <a:rPr lang="en-US" altLang="zh-TW" sz="2400" i="1"/>
              <a:t>i </a:t>
            </a:r>
            <a:r>
              <a:rPr lang="en-US" altLang="zh-TW" sz="2400">
                <a:sym typeface="Symbol" panose="05050102010706020507" pitchFamily="18" charset="2"/>
              </a:rPr>
              <a:t></a:t>
            </a:r>
            <a:r>
              <a:rPr lang="en-US" altLang="zh-TW" sz="2400"/>
              <a:t> 1</a:t>
            </a:r>
          </a:p>
          <a:p>
            <a:pPr marL="742950" lvl="1" indent="-285750" algn="just">
              <a:buFont typeface="Wingdings" panose="05000000000000000000" pitchFamily="2" charset="2"/>
              <a:buNone/>
            </a:pPr>
            <a:r>
              <a:rPr lang="en-US" altLang="zh-TW" sz="2400"/>
              <a:t>8		      </a:t>
            </a:r>
            <a:r>
              <a:rPr lang="en-US" altLang="zh-TW" sz="2400" i="1"/>
              <a:t>A</a:t>
            </a:r>
            <a:r>
              <a:rPr lang="en-US" altLang="zh-TW" sz="2400"/>
              <a:t>[</a:t>
            </a:r>
            <a:r>
              <a:rPr lang="en-US" altLang="zh-TW" sz="2400" i="1"/>
              <a:t>i </a:t>
            </a:r>
            <a:r>
              <a:rPr lang="en-US" altLang="zh-TW" sz="2400">
                <a:sym typeface="Symbol" panose="05050102010706020507" pitchFamily="18" charset="2"/>
              </a:rPr>
              <a:t></a:t>
            </a:r>
            <a:r>
              <a:rPr lang="en-US" altLang="zh-TW" sz="2400"/>
              <a:t>1] </a:t>
            </a:r>
            <a:r>
              <a:rPr lang="en-US" altLang="zh-TW" sz="2400">
                <a:sym typeface="Symbol" panose="05050102010706020507" pitchFamily="18" charset="2"/>
              </a:rPr>
              <a:t> </a:t>
            </a:r>
            <a:r>
              <a:rPr lang="en-US" altLang="zh-TW" sz="2400"/>
              <a:t>key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214563" y="1847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5289550" y="4508500"/>
            <a:ext cx="539750" cy="61118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1"/>
              <a:t>A</a:t>
            </a:r>
            <a:r>
              <a:rPr lang="en-US" altLang="zh-TW" sz="1800"/>
              <a:t>[1]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5829300" y="4508500"/>
            <a:ext cx="539750" cy="61118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ym typeface="Symbol" panose="05050102010706020507" pitchFamily="18" charset="2"/>
              </a:rPr>
              <a:t>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6369050" y="4508500"/>
            <a:ext cx="539750" cy="61118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ym typeface="Symbol" panose="05050102010706020507" pitchFamily="18" charset="2"/>
              </a:rPr>
              <a:t>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6908800" y="4508500"/>
            <a:ext cx="539750" cy="61118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1"/>
              <a:t>A</a:t>
            </a:r>
            <a:r>
              <a:rPr lang="en-US" altLang="zh-TW" sz="1800"/>
              <a:t>[</a:t>
            </a:r>
            <a:r>
              <a:rPr lang="en-US" altLang="zh-TW" sz="1800" i="1"/>
              <a:t>j-</a:t>
            </a:r>
            <a:r>
              <a:rPr lang="en-US" altLang="zh-TW" sz="1800"/>
              <a:t>1]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7448550" y="4508500"/>
            <a:ext cx="539750" cy="611188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1">
                <a:solidFill>
                  <a:schemeClr val="bg1"/>
                </a:solidFill>
              </a:rPr>
              <a:t>A</a:t>
            </a:r>
            <a:r>
              <a:rPr lang="en-US" altLang="zh-TW" sz="1800">
                <a:solidFill>
                  <a:schemeClr val="bg1"/>
                </a:solidFill>
              </a:rPr>
              <a:t>[</a:t>
            </a:r>
            <a:r>
              <a:rPr lang="en-US" altLang="zh-TW" sz="1800" i="1">
                <a:solidFill>
                  <a:schemeClr val="bg1"/>
                </a:solidFill>
              </a:rPr>
              <a:t>j</a:t>
            </a:r>
            <a:r>
              <a:rPr lang="en-US" altLang="zh-TW" sz="180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7988300" y="4508500"/>
            <a:ext cx="539750" cy="611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ym typeface="Symbol" panose="05050102010706020507" pitchFamily="18" charset="2"/>
              </a:rPr>
              <a:t></a:t>
            </a: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8528050" y="4508500"/>
            <a:ext cx="539750" cy="611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>
                <a:sym typeface="Symbol" panose="05050102010706020507" pitchFamily="18" charset="2"/>
              </a:rPr>
              <a:t>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47A06-ABA8-44FC-B96B-4EDB5AF9F73F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The operation of INSERTION-SORT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989138"/>
            <a:ext cx="8424862" cy="2519362"/>
          </a:xfrm>
        </p:spPr>
      </p:pic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455613" y="4652963"/>
            <a:ext cx="8040687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/>
            <a:r>
              <a:rPr lang="en-US" altLang="zh-TW" sz="2400"/>
              <a:t>The operation of INSERTION-SORT on the array </a:t>
            </a:r>
            <a:r>
              <a:rPr lang="en-US" altLang="zh-TW" sz="2400" i="1"/>
              <a:t>A</a:t>
            </a:r>
            <a:r>
              <a:rPr lang="en-US" altLang="zh-TW" sz="2400"/>
              <a:t> </a:t>
            </a:r>
            <a:r>
              <a:rPr lang="en-US" altLang="zh-TW" sz="2400">
                <a:sym typeface="Symbol" panose="05050102010706020507" pitchFamily="18" charset="2"/>
              </a:rPr>
              <a:t></a:t>
            </a:r>
            <a:r>
              <a:rPr lang="en-US" altLang="zh-TW" sz="2400"/>
              <a:t> </a:t>
            </a:r>
            <a:r>
              <a:rPr lang="en-US" altLang="zh-TW" sz="2400">
                <a:sym typeface="Symbol" panose="05050102010706020507" pitchFamily="18" charset="2"/>
              </a:rPr>
              <a:t></a:t>
            </a:r>
            <a:r>
              <a:rPr lang="en-US" altLang="zh-TW" sz="2400"/>
              <a:t>5, 2, 4, 6, 1, 3</a:t>
            </a:r>
            <a:r>
              <a:rPr lang="en-US" altLang="zh-TW" sz="2400">
                <a:sym typeface="Symbol" panose="05050102010706020507" pitchFamily="18" charset="2"/>
              </a:rPr>
              <a:t></a:t>
            </a:r>
            <a:r>
              <a:rPr lang="en-US" altLang="zh-TW" sz="2400"/>
              <a:t>. (a)-(e) The iteration of the for-loop. (f) The final sorted array.</a:t>
            </a:r>
          </a:p>
          <a:p>
            <a:pPr algn="just"/>
            <a:r>
              <a:rPr lang="en-US" altLang="zh-TW" sz="2400"/>
              <a:t>The </a:t>
            </a:r>
            <a:r>
              <a:rPr lang="en-US" altLang="zh-TW" sz="2400" b="1"/>
              <a:t>black</a:t>
            </a:r>
            <a:r>
              <a:rPr lang="en-US" altLang="zh-TW" sz="2400"/>
              <a:t> one: the joining element,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/>
              <a:t>	The </a:t>
            </a:r>
            <a:r>
              <a:rPr lang="en-US" altLang="zh-TW" sz="2400" b="1">
                <a:solidFill>
                  <a:schemeClr val="accent2"/>
                </a:solidFill>
              </a:rPr>
              <a:t>gray</a:t>
            </a:r>
            <a:r>
              <a:rPr lang="en-US" altLang="zh-TW" sz="2400"/>
              <a:t> ones: compared elements.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E7925-0D7B-4FCE-B579-97268D3AD3E2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Properties of INSERTION-SORT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827213"/>
            <a:ext cx="8040687" cy="4265612"/>
          </a:xfrm>
          <a:noFill/>
        </p:spPr>
        <p:txBody>
          <a:bodyPr/>
          <a:lstStyle/>
          <a:p>
            <a:pPr marL="342900" indent="-342900"/>
            <a:r>
              <a:rPr lang="en-US" altLang="zh-TW" sz="2800" i="1">
                <a:solidFill>
                  <a:schemeClr val="hlink"/>
                </a:solidFill>
              </a:rPr>
              <a:t>Loop invariant </a:t>
            </a:r>
            <a:r>
              <a:rPr lang="en-US" altLang="zh-TW" sz="2800"/>
              <a:t>:  </a:t>
            </a:r>
          </a:p>
          <a:p>
            <a:pPr marL="742950" lvl="1" indent="-285750"/>
            <a:r>
              <a:rPr lang="en-US" altLang="zh-TW" sz="2400"/>
              <a:t>At the start of each iteration of the for-loop, the subarray </a:t>
            </a:r>
            <a:r>
              <a:rPr lang="en-US" altLang="zh-TW" sz="2400" i="1"/>
              <a:t>A</a:t>
            </a:r>
            <a:r>
              <a:rPr lang="en-US" altLang="zh-TW" sz="2400"/>
              <a:t>[1.. </a:t>
            </a:r>
            <a:r>
              <a:rPr lang="en-US" altLang="zh-TW" sz="2400" i="1"/>
              <a:t>j</a:t>
            </a:r>
            <a:r>
              <a:rPr lang="en-US" altLang="zh-TW" sz="2400"/>
              <a:t>-1] consists of the elements originally in </a:t>
            </a:r>
            <a:r>
              <a:rPr lang="en-US" altLang="zh-TW" sz="2400" i="1"/>
              <a:t>A</a:t>
            </a:r>
            <a:r>
              <a:rPr lang="en-US" altLang="zh-TW" sz="2400"/>
              <a:t>[1.. </a:t>
            </a:r>
            <a:r>
              <a:rPr lang="en-US" altLang="zh-TW" sz="2400" i="1"/>
              <a:t>j</a:t>
            </a:r>
            <a:r>
              <a:rPr lang="en-US" altLang="zh-TW" sz="2400"/>
              <a:t>-1] but in sorted order.</a:t>
            </a:r>
          </a:p>
          <a:p>
            <a:pPr marL="742950" lvl="1" indent="-285750"/>
            <a:r>
              <a:rPr lang="en-US" altLang="zh-TW" sz="2400"/>
              <a:t>This property is used to prove the algorithm is correct.</a:t>
            </a:r>
          </a:p>
          <a:p>
            <a:pPr marL="342900" indent="-342900"/>
            <a:r>
              <a:rPr lang="en-US" altLang="zh-TW" sz="2800" i="1">
                <a:solidFill>
                  <a:schemeClr val="hlink"/>
                </a:solidFill>
              </a:rPr>
              <a:t>Sorted in place </a:t>
            </a:r>
            <a:r>
              <a:rPr lang="en-US" altLang="zh-TW" sz="2800"/>
              <a:t>:</a:t>
            </a:r>
          </a:p>
          <a:p>
            <a:pPr marL="742950" lvl="1" indent="-285750"/>
            <a:r>
              <a:rPr lang="en-US" altLang="zh-TW" sz="2400"/>
              <a:t>The numbers are rearranged within the array </a:t>
            </a:r>
            <a:r>
              <a:rPr lang="en-US" altLang="zh-TW" sz="2400" i="1"/>
              <a:t>A</a:t>
            </a:r>
            <a:r>
              <a:rPr lang="en-US" altLang="zh-TW" sz="2400"/>
              <a:t>, with at most a constant number of them sorted outside the array at any time.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CC84B-3135-487E-97DA-12239DCDC3FF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2.2 Analyzing algorithms</a:t>
            </a:r>
            <a:r>
              <a:rPr lang="en-US" altLang="zh-TW"/>
              <a:t>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   Analyzing an algorithm has come to mean predicting the resources that the algorithm requires.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 sz="2800"/>
          </a:p>
          <a:p>
            <a:pPr marL="742950" lvl="1" indent="-285750" algn="just">
              <a:lnSpc>
                <a:spcPct val="90000"/>
              </a:lnSpc>
            </a:pPr>
            <a:r>
              <a:rPr lang="en-US" altLang="zh-TW" sz="2400" b="1">
                <a:solidFill>
                  <a:srgbClr val="FF0000"/>
                </a:solidFill>
              </a:rPr>
              <a:t>Resources</a:t>
            </a:r>
            <a:r>
              <a:rPr lang="en-US" altLang="zh-TW" sz="2400"/>
              <a:t>:</a:t>
            </a:r>
            <a:r>
              <a:rPr lang="en-US" altLang="zh-TW" sz="2400">
                <a:solidFill>
                  <a:srgbClr val="FF0000"/>
                </a:solidFill>
              </a:rPr>
              <a:t> </a:t>
            </a:r>
            <a:r>
              <a:rPr lang="en-US" altLang="zh-TW" sz="2400"/>
              <a:t>memory, communication, bandwidth, logic gate, </a:t>
            </a:r>
            <a:r>
              <a:rPr lang="en-US" altLang="zh-TW" sz="2400" b="1">
                <a:solidFill>
                  <a:srgbClr val="FF0000"/>
                </a:solidFill>
              </a:rPr>
              <a:t>time (complexity)</a:t>
            </a:r>
            <a:r>
              <a:rPr lang="en-US" altLang="zh-TW" sz="2400"/>
              <a:t>.</a:t>
            </a:r>
          </a:p>
          <a:p>
            <a:pPr marL="742950" lvl="1" indent="-285750" algn="just">
              <a:lnSpc>
                <a:spcPct val="90000"/>
              </a:lnSpc>
            </a:pPr>
            <a:r>
              <a:rPr lang="en-US" altLang="zh-TW" sz="2400" b="1">
                <a:solidFill>
                  <a:srgbClr val="0000FF"/>
                </a:solidFill>
              </a:rPr>
              <a:t>Assumption</a:t>
            </a:r>
            <a:r>
              <a:rPr lang="en-US" altLang="zh-TW" sz="2400"/>
              <a:t>: one processor in a Turing machine (or an equivalent one).</a:t>
            </a:r>
          </a:p>
          <a:p>
            <a:pPr marL="742950" lvl="1" indent="-285750" algn="just">
              <a:lnSpc>
                <a:spcPct val="90000"/>
              </a:lnSpc>
            </a:pPr>
            <a:r>
              <a:rPr lang="en-US" altLang="zh-TW" sz="2400">
                <a:solidFill>
                  <a:srgbClr val="000000"/>
                </a:solidFill>
              </a:rPr>
              <a:t>(We shall have occasions to investigate models for parallel computers and digital hardware.)</a:t>
            </a:r>
          </a:p>
          <a:p>
            <a:pPr marL="742950" lvl="1" indent="-285750" algn="just">
              <a:lnSpc>
                <a:spcPct val="90000"/>
              </a:lnSpc>
            </a:pPr>
            <a:endParaRPr lang="en-US" altLang="zh-TW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E7DAA-0014-495E-B630-7DA38DF056ED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2.2 Analyzing algorithms (cont.)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3" y="1827213"/>
            <a:ext cx="8064500" cy="4114800"/>
          </a:xfrm>
          <a:noFill/>
        </p:spPr>
        <p:txBody>
          <a:bodyPr/>
          <a:lstStyle/>
          <a:p>
            <a:pPr marL="742950" lvl="1" indent="-285750" algn="just"/>
            <a:r>
              <a:rPr lang="en-US" altLang="zh-TW" sz="2400"/>
              <a:t>The </a:t>
            </a:r>
            <a:r>
              <a:rPr lang="en-US" altLang="zh-TW" sz="2400" b="1" i="1">
                <a:solidFill>
                  <a:srgbClr val="0000FF"/>
                </a:solidFill>
              </a:rPr>
              <a:t>running time (complexity)</a:t>
            </a:r>
            <a:r>
              <a:rPr lang="en-US" altLang="zh-TW" sz="2400"/>
              <a:t> of an algorithm on a particular input is the number of primitive operations or </a:t>
            </a:r>
            <a:r>
              <a:rPr lang="en-US" altLang="zh-TW" sz="2400">
                <a:latin typeface="Arial" panose="020B0604020202020204" pitchFamily="34" charset="0"/>
              </a:rPr>
              <a:t>“</a:t>
            </a:r>
            <a:r>
              <a:rPr lang="en-US" altLang="zh-TW" sz="2400"/>
              <a:t>steps</a:t>
            </a:r>
            <a:r>
              <a:rPr lang="en-US" altLang="zh-TW" sz="2400">
                <a:latin typeface="Arial" panose="020B0604020202020204" pitchFamily="34" charset="0"/>
              </a:rPr>
              <a:t>”</a:t>
            </a:r>
            <a:r>
              <a:rPr lang="en-US" altLang="zh-TW" sz="2400"/>
              <a:t> executed. It is convenient to define the notion of step so that it is </a:t>
            </a:r>
            <a:r>
              <a:rPr lang="en-US" altLang="zh-TW" sz="2400" i="1"/>
              <a:t>as machine-independent as possible</a:t>
            </a:r>
            <a:r>
              <a:rPr lang="en-US" altLang="zh-TW" sz="2400"/>
              <a:t>.</a:t>
            </a:r>
          </a:p>
          <a:p>
            <a:pPr marL="742950" lvl="1" indent="-285750" algn="just"/>
            <a:r>
              <a:rPr lang="en-US" altLang="zh-TW" sz="2400"/>
              <a:t>The best notion for </a:t>
            </a:r>
            <a:r>
              <a:rPr lang="en-US" altLang="zh-TW" sz="2400" b="1">
                <a:solidFill>
                  <a:srgbClr val="0000FF"/>
                </a:solidFill>
              </a:rPr>
              <a:t>input size</a:t>
            </a:r>
            <a:r>
              <a:rPr lang="en-US" altLang="zh-TW" sz="2400"/>
              <a:t> depends on the problem being studied.</a:t>
            </a:r>
          </a:p>
          <a:p>
            <a:pPr marL="1143000" lvl="2" indent="-228600" algn="just"/>
            <a:r>
              <a:rPr lang="en-US" altLang="zh-TW" sz="2000"/>
              <a:t>E.g., the problem to check whether or not a number is a prime number: the input is usually measured in bits.</a:t>
            </a:r>
          </a:p>
          <a:p>
            <a:pPr marL="1143000" lvl="2" indent="-228600" algn="just"/>
            <a:r>
              <a:rPr lang="en-US" altLang="zh-TW" sz="2000"/>
              <a:t>E.g., for graph algorithms, we describe </a:t>
            </a:r>
            <a:r>
              <a:rPr lang="en-US" altLang="zh-TW" sz="2000" i="1"/>
              <a:t>complexity</a:t>
            </a:r>
            <a:r>
              <a:rPr lang="en-US" altLang="zh-TW" sz="2000"/>
              <a:t> relative to the numbers of vertices </a:t>
            </a:r>
            <a:r>
              <a:rPr lang="en-US" altLang="zh-TW" sz="2000" i="1"/>
              <a:t>and</a:t>
            </a:r>
            <a:r>
              <a:rPr lang="en-US" altLang="zh-TW" sz="2000"/>
              <a:t> edges in the graph.</a:t>
            </a:r>
          </a:p>
          <a:p>
            <a:pPr marL="1143000" lvl="2" indent="-228600" algn="just"/>
            <a:endParaRPr lang="en-US" altLang="zh-TW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32F63-0A31-46B7-AAD5-D31B6C2F48F7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68643" name="Rectangle 35"/>
          <p:cNvSpPr>
            <a:spLocks noChangeArrowheads="1"/>
          </p:cNvSpPr>
          <p:nvPr/>
        </p:nvSpPr>
        <p:spPr bwMode="auto">
          <a:xfrm>
            <a:off x="179388" y="1700213"/>
            <a:ext cx="8856662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5613" y="836613"/>
            <a:ext cx="7772400" cy="5486400"/>
          </a:xfrm>
        </p:spPr>
        <p:txBody>
          <a:bodyPr/>
          <a:lstStyle/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INSERTION-SORT(</a:t>
            </a:r>
            <a:r>
              <a:rPr lang="en-US" altLang="zh-TW" sz="2800" i="1"/>
              <a:t>A</a:t>
            </a:r>
            <a:r>
              <a:rPr lang="en-US" altLang="zh-TW" sz="2800"/>
              <a:t>)	                        </a:t>
            </a:r>
            <a:r>
              <a:rPr lang="en-US" altLang="zh-TW" sz="2800" u="sng"/>
              <a:t>cost  times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1	</a:t>
            </a:r>
            <a:r>
              <a:rPr lang="en-US" altLang="zh-TW" sz="2800" b="1"/>
              <a:t>for</a:t>
            </a:r>
            <a:r>
              <a:rPr lang="en-US" altLang="zh-TW" sz="2800"/>
              <a:t> </a:t>
            </a:r>
            <a:r>
              <a:rPr lang="en-US" altLang="zh-TW" sz="2800" i="1"/>
              <a:t>j</a:t>
            </a:r>
            <a:r>
              <a:rPr lang="en-US" altLang="zh-TW" sz="2800"/>
              <a:t>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/>
              <a:t>2 </a:t>
            </a:r>
            <a:r>
              <a:rPr lang="en-US" altLang="zh-TW" sz="2800" b="1"/>
              <a:t>to</a:t>
            </a:r>
            <a:r>
              <a:rPr lang="en-US" altLang="zh-TW" sz="2800"/>
              <a:t> length[</a:t>
            </a:r>
            <a:r>
              <a:rPr lang="en-US" altLang="zh-TW" sz="2800" i="1"/>
              <a:t>A</a:t>
            </a:r>
            <a:r>
              <a:rPr lang="en-US" altLang="zh-TW" sz="2800"/>
              <a:t>]			      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2	    </a:t>
            </a:r>
            <a:r>
              <a:rPr lang="en-US" altLang="zh-TW" sz="2800" b="1"/>
              <a:t>do</a:t>
            </a:r>
            <a:r>
              <a:rPr lang="en-US" altLang="zh-TW" sz="2800"/>
              <a:t> key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j</a:t>
            </a:r>
            <a:r>
              <a:rPr lang="en-US" altLang="zh-TW" sz="2800"/>
              <a:t>]			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3	    </a:t>
            </a:r>
            <a:r>
              <a:rPr lang="en-US" altLang="zh-TW" sz="2800">
                <a:solidFill>
                  <a:srgbClr val="000099"/>
                </a:solidFill>
              </a:rPr>
              <a:t>/</a:t>
            </a:r>
            <a:r>
              <a:rPr lang="en-US" altLang="zh-TW" sz="2800">
                <a:solidFill>
                  <a:srgbClr val="000099"/>
                </a:solidFill>
                <a:sym typeface="Symbol" panose="05050102010706020507" pitchFamily="18" charset="2"/>
              </a:rPr>
              <a:t> </a:t>
            </a:r>
            <a:r>
              <a:rPr lang="en-US" altLang="zh-TW" sz="2800">
                <a:solidFill>
                  <a:srgbClr val="000099"/>
                </a:solidFill>
              </a:rPr>
              <a:t>Insert </a:t>
            </a:r>
            <a:r>
              <a:rPr lang="en-US" altLang="zh-TW" sz="2800" i="1">
                <a:solidFill>
                  <a:srgbClr val="000099"/>
                </a:solidFill>
              </a:rPr>
              <a:t>A</a:t>
            </a:r>
            <a:r>
              <a:rPr lang="en-US" altLang="zh-TW" sz="2800">
                <a:solidFill>
                  <a:srgbClr val="000099"/>
                </a:solidFill>
              </a:rPr>
              <a:t>[</a:t>
            </a:r>
            <a:r>
              <a:rPr lang="en-US" altLang="zh-TW" sz="2800" i="1">
                <a:solidFill>
                  <a:srgbClr val="000099"/>
                </a:solidFill>
              </a:rPr>
              <a:t>j</a:t>
            </a:r>
            <a:r>
              <a:rPr lang="en-US" altLang="zh-TW" sz="2800">
                <a:solidFill>
                  <a:srgbClr val="000099"/>
                </a:solidFill>
              </a:rPr>
              <a:t>] into the 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>
                <a:solidFill>
                  <a:srgbClr val="000099"/>
                </a:solidFill>
              </a:rPr>
              <a:t>         sorted sequence </a:t>
            </a:r>
            <a:r>
              <a:rPr lang="en-US" altLang="zh-TW" sz="2800" i="1">
                <a:solidFill>
                  <a:srgbClr val="000099"/>
                </a:solidFill>
              </a:rPr>
              <a:t>A</a:t>
            </a:r>
            <a:r>
              <a:rPr lang="en-US" altLang="zh-TW" sz="2800">
                <a:solidFill>
                  <a:srgbClr val="000099"/>
                </a:solidFill>
              </a:rPr>
              <a:t>[1.. </a:t>
            </a:r>
            <a:r>
              <a:rPr lang="en-US" altLang="zh-TW" sz="2800" i="1">
                <a:solidFill>
                  <a:srgbClr val="000099"/>
                </a:solidFill>
              </a:rPr>
              <a:t>j </a:t>
            </a:r>
            <a:r>
              <a:rPr lang="en-US" altLang="zh-TW" sz="2800">
                <a:solidFill>
                  <a:srgbClr val="000099"/>
                </a:solidFill>
              </a:rPr>
              <a:t>-1] */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4		  </a:t>
            </a:r>
            <a:r>
              <a:rPr lang="en-US" altLang="zh-TW" sz="2800" i="1"/>
              <a:t>i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 i="1"/>
              <a:t>j </a:t>
            </a:r>
            <a:r>
              <a:rPr lang="en-US" altLang="zh-TW" sz="2800">
                <a:sym typeface="Symbol" panose="05050102010706020507" pitchFamily="18" charset="2"/>
              </a:rPr>
              <a:t> </a:t>
            </a:r>
            <a:r>
              <a:rPr lang="en-US" altLang="zh-TW" sz="2800"/>
              <a:t>1		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5	        </a:t>
            </a:r>
            <a:r>
              <a:rPr lang="en-US" altLang="zh-TW" sz="2800" b="1"/>
              <a:t>while</a:t>
            </a:r>
            <a:r>
              <a:rPr lang="en-US" altLang="zh-TW" sz="2800"/>
              <a:t> </a:t>
            </a:r>
            <a:r>
              <a:rPr lang="en-US" altLang="zh-TW" sz="2800" i="1"/>
              <a:t>i </a:t>
            </a:r>
            <a:r>
              <a:rPr lang="en-US" altLang="zh-TW" sz="2800"/>
              <a:t>&gt; 0 and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</a:t>
            </a:r>
            <a:r>
              <a:rPr lang="en-US" altLang="zh-TW" sz="2800"/>
              <a:t>] &gt; key	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6		      </a:t>
            </a:r>
            <a:r>
              <a:rPr lang="en-US" altLang="zh-TW" sz="2800" b="1"/>
              <a:t>do</a:t>
            </a:r>
            <a:r>
              <a:rPr lang="en-US" altLang="zh-TW" sz="2800"/>
              <a:t>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 </a:t>
            </a:r>
            <a:r>
              <a:rPr lang="en-US" altLang="zh-TW" sz="2800"/>
              <a:t>+1]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</a:t>
            </a:r>
            <a:r>
              <a:rPr lang="en-US" altLang="zh-TW" sz="2800"/>
              <a:t>]		 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7			 </a:t>
            </a:r>
            <a:r>
              <a:rPr lang="en-US" altLang="zh-TW" sz="2800" i="1"/>
              <a:t>i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 i="1"/>
              <a:t>i </a:t>
            </a:r>
            <a:r>
              <a:rPr lang="en-US" altLang="zh-TW" sz="2800">
                <a:sym typeface="Symbol" panose="05050102010706020507" pitchFamily="18" charset="2"/>
              </a:rPr>
              <a:t> </a:t>
            </a:r>
            <a:r>
              <a:rPr lang="en-US" altLang="zh-TW" sz="2800"/>
              <a:t>1			      	</a:t>
            </a:r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8		 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 </a:t>
            </a:r>
            <a:r>
              <a:rPr lang="en-US" altLang="zh-TW" sz="2800"/>
              <a:t>+1]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/>
              <a:t>key	</a:t>
            </a:r>
            <a:r>
              <a:rPr lang="en-US" altLang="zh-TW" sz="2800">
                <a:latin typeface="Arial" panose="020B0604020202020204" pitchFamily="34" charset="0"/>
              </a:rPr>
              <a:t> </a:t>
            </a:r>
            <a:endParaRPr lang="en-US" altLang="zh-TW" sz="2800"/>
          </a:p>
          <a:p>
            <a:pPr marL="342900" indent="-342900"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800"/>
          </a:p>
          <a:p>
            <a:pPr marL="342900" indent="-3429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t</a:t>
            </a:r>
            <a:r>
              <a:rPr lang="en-US" altLang="zh-TW" sz="2800" i="1" baseline="-25000"/>
              <a:t>j</a:t>
            </a:r>
            <a:r>
              <a:rPr lang="en-US" altLang="zh-TW" sz="2800"/>
              <a:t> : the number of times the while loop test in line 5 is executed for the value of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j</a:t>
            </a:r>
            <a:r>
              <a:rPr lang="en-US" altLang="zh-TW" sz="2800"/>
              <a:t>]. </a:t>
            </a:r>
          </a:p>
        </p:txBody>
      </p:sp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7885113" y="3282950"/>
          <a:ext cx="4794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5" name="方程式" r:id="rId3" imgW="330120" imgH="444240" progId="Equation.3">
                  <p:embed/>
                </p:oleObj>
              </mc:Choice>
              <mc:Fallback>
                <p:oleObj name="方程式" r:id="rId3" imgW="330120" imgH="4442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282950"/>
                        <a:ext cx="479425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2" name="Object 24"/>
          <p:cNvGraphicFramePr>
            <a:graphicFrameLocks noChangeAspect="1"/>
          </p:cNvGraphicFramePr>
          <p:nvPr/>
        </p:nvGraphicFramePr>
        <p:xfrm>
          <a:off x="7235825" y="3716338"/>
          <a:ext cx="9001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6" name="方程式" r:id="rId5" imgW="622080" imgH="444240" progId="Equation.3">
                  <p:embed/>
                </p:oleObj>
              </mc:Choice>
              <mc:Fallback>
                <p:oleObj name="方程式" r:id="rId5" imgW="622080" imgH="4442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716338"/>
                        <a:ext cx="90011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6" name="Object 28"/>
          <p:cNvGraphicFramePr>
            <a:graphicFrameLocks noChangeAspect="1"/>
          </p:cNvGraphicFramePr>
          <p:nvPr/>
        </p:nvGraphicFramePr>
        <p:xfrm>
          <a:off x="7885113" y="4076700"/>
          <a:ext cx="9001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7" name="方程式" r:id="rId7" imgW="622080" imgH="444240" progId="Equation.3">
                  <p:embed/>
                </p:oleObj>
              </mc:Choice>
              <mc:Fallback>
                <p:oleObj name="方程式" r:id="rId7" imgW="622080" imgH="4442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076700"/>
                        <a:ext cx="900112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44" name="Rectangle 36"/>
          <p:cNvSpPr>
            <a:spLocks noChangeArrowheads="1"/>
          </p:cNvSpPr>
          <p:nvPr/>
        </p:nvSpPr>
        <p:spPr bwMode="auto">
          <a:xfrm>
            <a:off x="6443663" y="1196975"/>
            <a:ext cx="1512887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1</a:t>
            </a:r>
            <a:r>
              <a:rPr lang="en-US" altLang="zh-TW" sz="2800"/>
              <a:t>	    </a:t>
            </a:r>
            <a:r>
              <a:rPr lang="en-US" altLang="zh-TW" sz="2800" i="1"/>
              <a:t>n</a:t>
            </a:r>
            <a:r>
              <a:rPr lang="en-US" altLang="zh-TW" sz="2800"/>
              <a:t>	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2</a:t>
            </a:r>
            <a:r>
              <a:rPr lang="en-US" altLang="zh-TW" sz="2800"/>
              <a:t>	    </a:t>
            </a:r>
            <a:r>
              <a:rPr lang="en-US" altLang="zh-TW" sz="2800" i="1"/>
              <a:t>n</a:t>
            </a:r>
            <a:r>
              <a:rPr lang="en-US" altLang="zh-TW" sz="2800">
                <a:latin typeface="Arial" panose="020B0604020202020204" pitchFamily="34" charset="0"/>
              </a:rPr>
              <a:t>–</a:t>
            </a:r>
            <a:r>
              <a:rPr lang="en-US" altLang="zh-TW" sz="2800"/>
              <a:t>1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	 </a:t>
            </a:r>
            <a:r>
              <a:rPr lang="en-US" altLang="zh-TW" sz="2800">
                <a:solidFill>
                  <a:srgbClr val="000099"/>
                </a:solidFill>
              </a:rPr>
              <a:t>	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0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4</a:t>
            </a:r>
            <a:r>
              <a:rPr lang="en-US" altLang="zh-TW" sz="2800"/>
              <a:t>     </a:t>
            </a:r>
            <a:r>
              <a:rPr lang="en-US" altLang="zh-TW" sz="2800" i="1"/>
              <a:t>n</a:t>
            </a:r>
            <a:r>
              <a:rPr lang="en-US" altLang="zh-TW" sz="2800">
                <a:latin typeface="Arial" panose="020B0604020202020204" pitchFamily="34" charset="0"/>
              </a:rPr>
              <a:t>–</a:t>
            </a:r>
            <a:r>
              <a:rPr lang="en-US" altLang="zh-TW" sz="2800"/>
              <a:t>1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5</a:t>
            </a:r>
            <a:r>
              <a:rPr lang="en-US" altLang="zh-TW" sz="2800"/>
              <a:t> 	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6</a:t>
            </a:r>
            <a:r>
              <a:rPr lang="en-US" altLang="zh-TW" sz="2800"/>
              <a:t> 	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7</a:t>
            </a:r>
            <a:r>
              <a:rPr lang="en-US" altLang="zh-TW" sz="2800"/>
              <a:t> 	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c</a:t>
            </a:r>
            <a:r>
              <a:rPr lang="en-US" altLang="zh-TW" sz="2800" baseline="-25000"/>
              <a:t>8       </a:t>
            </a:r>
            <a:r>
              <a:rPr lang="en-US" altLang="zh-TW" sz="2800" i="1"/>
              <a:t>n</a:t>
            </a:r>
            <a:r>
              <a:rPr lang="en-US" altLang="zh-TW" sz="2800">
                <a:latin typeface="Arial" panose="020B0604020202020204" pitchFamily="34" charset="0"/>
              </a:rPr>
              <a:t>–</a:t>
            </a:r>
            <a:r>
              <a:rPr lang="en-US" altLang="zh-TW" sz="280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1B16F-DD18-4060-A4FA-AB1D3D04AC5B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5613" y="4149725"/>
            <a:ext cx="7781925" cy="792163"/>
          </a:xfrm>
          <a:noFill/>
          <a:ln/>
        </p:spPr>
        <p:txBody>
          <a:bodyPr/>
          <a:lstStyle/>
          <a:p>
            <a:pPr marL="742950" lvl="1" indent="-285750">
              <a:lnSpc>
                <a:spcPct val="80000"/>
              </a:lnSpc>
            </a:pPr>
            <a:r>
              <a:rPr lang="en-US" altLang="zh-TW" sz="2400"/>
              <a:t>The running time of the best-case:</a:t>
            </a:r>
          </a:p>
          <a:p>
            <a:pPr marL="342900" indent="-3429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 i="1"/>
              <a:t>		t</a:t>
            </a:r>
            <a:r>
              <a:rPr lang="en-US" altLang="zh-TW" sz="2400" i="1" baseline="-25000"/>
              <a:t>j</a:t>
            </a:r>
            <a:r>
              <a:rPr lang="en-US" altLang="zh-TW" sz="2400"/>
              <a:t> = 1 for  </a:t>
            </a:r>
            <a:r>
              <a:rPr lang="en-US" altLang="zh-TW" sz="2400" i="1"/>
              <a:t>j</a:t>
            </a:r>
            <a:r>
              <a:rPr lang="en-US" altLang="zh-TW" sz="2400"/>
              <a:t> = 2, 3, </a:t>
            </a:r>
            <a:r>
              <a:rPr lang="en-US" altLang="zh-TW" sz="2400">
                <a:latin typeface="Arial" panose="020B0604020202020204" pitchFamily="34" charset="0"/>
              </a:rPr>
              <a:t>…</a:t>
            </a:r>
            <a:r>
              <a:rPr lang="en-US" altLang="zh-TW" sz="2400"/>
              <a:t>, </a:t>
            </a:r>
            <a:r>
              <a:rPr lang="en-US" altLang="zh-TW" sz="2400" i="1"/>
              <a:t>n </a:t>
            </a:r>
            <a:r>
              <a:rPr lang="en-US" altLang="zh-TW" sz="2400"/>
              <a:t>:  </a:t>
            </a:r>
            <a:r>
              <a:rPr lang="en-US" altLang="zh-TW" sz="2400" i="1"/>
              <a:t>T</a:t>
            </a:r>
            <a:r>
              <a:rPr lang="en-US" altLang="zh-TW" sz="2400"/>
              <a:t>(</a:t>
            </a:r>
            <a:r>
              <a:rPr lang="en-US" altLang="zh-TW" sz="2400" i="1"/>
              <a:t>n</a:t>
            </a:r>
            <a:r>
              <a:rPr lang="en-US" altLang="zh-TW" sz="2400"/>
              <a:t>) is a linear function on </a:t>
            </a:r>
            <a:r>
              <a:rPr lang="en-US" altLang="zh-TW" sz="2400" i="1"/>
              <a:t>n.</a:t>
            </a:r>
            <a:endParaRPr lang="en-US" altLang="zh-TW" sz="2400"/>
          </a:p>
        </p:txBody>
      </p:sp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1258888" y="1970088"/>
          <a:ext cx="6408737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方程式" r:id="rId3" imgW="2577960" imgH="914400" progId="Equation.3">
                  <p:embed/>
                </p:oleObj>
              </mc:Choice>
              <mc:Fallback>
                <p:oleObj name="方程式" r:id="rId3" imgW="257796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70088"/>
                        <a:ext cx="6408737" cy="192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1258888" y="5229225"/>
          <a:ext cx="68214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方程式" r:id="rId5" imgW="3174840" imgH="457200" progId="Equation.3">
                  <p:embed/>
                </p:oleObj>
              </mc:Choice>
              <mc:Fallback>
                <p:oleObj name="方程式" r:id="rId5" imgW="317484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229225"/>
                        <a:ext cx="6821487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running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977</TotalTime>
  <Words>1298</Words>
  <Application>Microsoft Office PowerPoint</Application>
  <PresentationFormat>如螢幕大小 (4:3)</PresentationFormat>
  <Paragraphs>162</Paragraphs>
  <Slides>23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Times New Roman</vt:lpstr>
      <vt:lpstr>新細明體</vt:lpstr>
      <vt:lpstr>Arial</vt:lpstr>
      <vt:lpstr>Wingdings</vt:lpstr>
      <vt:lpstr>Symbol</vt:lpstr>
      <vt:lpstr>Tahoma</vt:lpstr>
      <vt:lpstr>Arial Unicode MS</vt:lpstr>
      <vt:lpstr>Quadrant</vt:lpstr>
      <vt:lpstr>Microsoft 方程式編輯器 3.0</vt:lpstr>
      <vt:lpstr>2. Getting started </vt:lpstr>
      <vt:lpstr>2.1 Insertion sort</vt:lpstr>
      <vt:lpstr>Pseudocode of insertion sort </vt:lpstr>
      <vt:lpstr>The operation of INSERTION-SORT</vt:lpstr>
      <vt:lpstr>Properties of INSERTION-SORT</vt:lpstr>
      <vt:lpstr>2.2 Analyzing algorithms </vt:lpstr>
      <vt:lpstr>2.2 Analyzing algorithms (cont.)</vt:lpstr>
      <vt:lpstr>PowerPoint 簡報</vt:lpstr>
      <vt:lpstr>The running time</vt:lpstr>
      <vt:lpstr>The running time (cont.)</vt:lpstr>
      <vt:lpstr>Worst-case and average-case analysis</vt:lpstr>
      <vt:lpstr>Order of growth</vt:lpstr>
      <vt:lpstr>2.3 Designing algorithms </vt:lpstr>
      <vt:lpstr>Pseudocode of MERGE()</vt:lpstr>
      <vt:lpstr>Pseudocode of MERGE() (cont.)</vt:lpstr>
      <vt:lpstr>An example of merge sort</vt:lpstr>
      <vt:lpstr>PowerPoint 簡報</vt:lpstr>
      <vt:lpstr>PowerPoint 簡報</vt:lpstr>
      <vt:lpstr>PowerPoint 簡報</vt:lpstr>
      <vt:lpstr>Analysis of divide-and-conquer algorithms</vt:lpstr>
      <vt:lpstr>Analysis of merge sort</vt:lpstr>
      <vt:lpstr>PowerPoint 簡報</vt:lpstr>
      <vt:lpstr>PowerPoint 簡報</vt:lpstr>
    </vt:vector>
  </TitlesOfParts>
  <Company>NCTU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Kenneth Pao</dc:creator>
  <cp:lastModifiedBy>pao</cp:lastModifiedBy>
  <cp:revision>162</cp:revision>
  <dcterms:created xsi:type="dcterms:W3CDTF">2001-09-06T13:56:50Z</dcterms:created>
  <dcterms:modified xsi:type="dcterms:W3CDTF">2020-03-04T01:18:15Z</dcterms:modified>
</cp:coreProperties>
</file>